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 bookmarkIdSeed="6">
  <p:sldMasterIdLst>
    <p:sldMasterId id="2147484248" r:id="rId1"/>
  </p:sldMasterIdLst>
  <p:notesMasterIdLst>
    <p:notesMasterId r:id="rId41"/>
  </p:notesMasterIdLst>
  <p:sldIdLst>
    <p:sldId id="256" r:id="rId2"/>
    <p:sldId id="258" r:id="rId3"/>
    <p:sldId id="291" r:id="rId4"/>
    <p:sldId id="292" r:id="rId5"/>
    <p:sldId id="302" r:id="rId6"/>
    <p:sldId id="262" r:id="rId7"/>
    <p:sldId id="260" r:id="rId8"/>
    <p:sldId id="263" r:id="rId9"/>
    <p:sldId id="265" r:id="rId10"/>
    <p:sldId id="267" r:id="rId11"/>
    <p:sldId id="304" r:id="rId12"/>
    <p:sldId id="303" r:id="rId13"/>
    <p:sldId id="270" r:id="rId14"/>
    <p:sldId id="271" r:id="rId15"/>
    <p:sldId id="272" r:id="rId16"/>
    <p:sldId id="307" r:id="rId17"/>
    <p:sldId id="306" r:id="rId18"/>
    <p:sldId id="305" r:id="rId19"/>
    <p:sldId id="273" r:id="rId20"/>
    <p:sldId id="274" r:id="rId21"/>
    <p:sldId id="288" r:id="rId22"/>
    <p:sldId id="287" r:id="rId23"/>
    <p:sldId id="275" r:id="rId24"/>
    <p:sldId id="278" r:id="rId25"/>
    <p:sldId id="279" r:id="rId26"/>
    <p:sldId id="301" r:id="rId27"/>
    <p:sldId id="280" r:id="rId28"/>
    <p:sldId id="281" r:id="rId29"/>
    <p:sldId id="282" r:id="rId30"/>
    <p:sldId id="283" r:id="rId31"/>
    <p:sldId id="284" r:id="rId32"/>
    <p:sldId id="285" r:id="rId33"/>
    <p:sldId id="308" r:id="rId34"/>
    <p:sldId id="293" r:id="rId35"/>
    <p:sldId id="294" r:id="rId36"/>
    <p:sldId id="295" r:id="rId37"/>
    <p:sldId id="296" r:id="rId38"/>
    <p:sldId id="297" r:id="rId39"/>
    <p:sldId id="286" r:id="rId40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نمط متوسط 2 - تميي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0"/>
    <p:restoredTop sz="94660"/>
  </p:normalViewPr>
  <p:slideViewPr>
    <p:cSldViewPr>
      <p:cViewPr varScale="1">
        <p:scale>
          <a:sx n="70" d="100"/>
          <a:sy n="70" d="100"/>
        </p:scale>
        <p:origin x="1386" y="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رأس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F0940F6C-D45C-43A8-8F41-E3D544C2859E}" type="datetimeFigureOut">
              <a:rPr lang="ar-SA" smtClean="0"/>
              <a:pPr/>
              <a:t>16/04/1439</a:t>
            </a:fld>
            <a:endParaRPr lang="ar-SA"/>
          </a:p>
        </p:txBody>
      </p:sp>
      <p:sp>
        <p:nvSpPr>
          <p:cNvPr id="4" name="عنصر نائب لصورة الشريحة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ar-SA"/>
          </a:p>
        </p:txBody>
      </p:sp>
      <p:sp>
        <p:nvSpPr>
          <p:cNvPr id="5" name="عنصر نائب للملاحظات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EBD4081C-B7F8-4090-A115-F2D84178AA3E}" type="slidenum">
              <a:rPr lang="ar-SA" smtClean="0"/>
              <a:pPr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1693285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erators</a:t>
            </a:r>
            <a:endParaRPr lang="ar-JO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D4081C-B7F8-4090-A115-F2D84178AA3E}" type="slidenum">
              <a:rPr lang="ar-SA" smtClean="0"/>
              <a:pPr/>
              <a:t>8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4385154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JO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D4081C-B7F8-4090-A115-F2D84178AA3E}" type="slidenum">
              <a:rPr lang="ar-SA" smtClean="0"/>
              <a:pPr/>
              <a:t>21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7323562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66442" y="1447801"/>
            <a:ext cx="662096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6442" y="4777380"/>
            <a:ext cx="662096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16/04/1439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4040221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صورة بانورامية مع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3" y="4800587"/>
            <a:ext cx="66209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66442" y="685800"/>
            <a:ext cx="662096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ar-SA" smtClean="0"/>
              <a:t>انقر فوق الأيقونة لإضافة صورة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3" y="5367325"/>
            <a:ext cx="662096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16/04/1439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7515769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العنوان والتسمية ال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2" y="1447800"/>
            <a:ext cx="6620968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2" y="3657600"/>
            <a:ext cx="6620968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16/04/1439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6421901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اقتباس مع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81409" y="1447800"/>
            <a:ext cx="6001049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448177" y="3771174"/>
            <a:ext cx="546115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ar-SA" smtClean="0"/>
              <a:t>انقر لتحرير أنماط النص الرئيسي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2" y="4350657"/>
            <a:ext cx="6620968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16/04/1439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12" name="TextBox 11"/>
          <p:cNvSpPr txBox="1"/>
          <p:nvPr/>
        </p:nvSpPr>
        <p:spPr>
          <a:xfrm>
            <a:off x="673897" y="971253"/>
            <a:ext cx="601591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sz="12200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999690" y="2613787"/>
            <a:ext cx="601591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sz="12200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11319270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بطاقة اس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1" y="3124201"/>
            <a:ext cx="6620969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442" y="4777381"/>
            <a:ext cx="6620968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16/04/1439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67710582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أعمد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4834" y="1981200"/>
            <a:ext cx="22107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489475" y="2667000"/>
            <a:ext cx="219608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3504" y="1981200"/>
            <a:ext cx="220275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2905586" y="2667000"/>
            <a:ext cx="2210671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344917" y="1981200"/>
            <a:ext cx="219965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5344917" y="2667000"/>
            <a:ext cx="2199658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2795334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5223030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16/04/1439</a:t>
            </a:fld>
            <a:endParaRPr lang="ar-SA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86683217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أعمدة صو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9475" y="4250949"/>
            <a:ext cx="220561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489475" y="2209800"/>
            <a:ext cx="2205612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ar-SA" smtClean="0"/>
              <a:t>انقر فوق الأيقونة لإضافة صورة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489475" y="4827212"/>
            <a:ext cx="2205612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7792" y="4250949"/>
            <a:ext cx="21984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2917791" y="2209800"/>
            <a:ext cx="2198466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ar-SA" smtClean="0"/>
              <a:t>انقر فوق الأيقونة لإضافة صورة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2916776" y="4827211"/>
            <a:ext cx="2201378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344917" y="4250949"/>
            <a:ext cx="219965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5344916" y="2209800"/>
            <a:ext cx="2199658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ar-SA" smtClean="0"/>
              <a:t>انقر فوق الأيقونة لإضافة صورة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5344824" y="4827209"/>
            <a:ext cx="2202571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2795334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5223030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16/04/1439</a:t>
            </a:fld>
            <a:endParaRPr lang="ar-SA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25625722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16/04/1439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86607823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229782" y="430214"/>
            <a:ext cx="1314793" cy="5826125"/>
          </a:xfrm>
        </p:spPr>
        <p:txBody>
          <a:bodyPr vert="eaVert" anchor="b" anchorCtr="0"/>
          <a:lstStyle/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89475" y="773205"/>
            <a:ext cx="5568812" cy="5483134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16/04/1439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2384900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16/04/1439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3088940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3" y="2861734"/>
            <a:ext cx="662096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442" y="4777381"/>
            <a:ext cx="662096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16/04/1439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8987562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7700" y="2060576"/>
            <a:ext cx="3298113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41975" y="2056093"/>
            <a:ext cx="3298115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16/04/1439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9305160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7700" y="1905000"/>
            <a:ext cx="329811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7700" y="2514600"/>
            <a:ext cx="3298113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41976" y="1905000"/>
            <a:ext cx="3298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241976" y="2514600"/>
            <a:ext cx="3298113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16/04/1439</a:t>
            </a:fld>
            <a:endParaRPr lang="ar-S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163688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16/04/1439</a:t>
            </a:fld>
            <a:endParaRPr lang="ar-SA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8910984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16/04/1439</a:t>
            </a:fld>
            <a:endParaRPr lang="ar-SA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5062793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1" y="1447800"/>
            <a:ext cx="2551462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89397" y="1447800"/>
            <a:ext cx="3898013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1" y="3129281"/>
            <a:ext cx="2551462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16/04/1439</a:t>
            </a:fld>
            <a:endParaRPr lang="ar-SA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9933202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مع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5656" y="1854192"/>
            <a:ext cx="3820674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213517" y="1143000"/>
            <a:ext cx="2400925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ar-SA" smtClean="0"/>
              <a:t>انقر فوق الأيقونة لإضافة صورة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1" y="3657600"/>
            <a:ext cx="3814728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16/04/1439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4426712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Oval 21"/>
          <p:cNvSpPr/>
          <p:nvPr/>
        </p:nvSpPr>
        <p:spPr>
          <a:xfrm>
            <a:off x="629943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3" name="Oval 22"/>
          <p:cNvSpPr/>
          <p:nvPr/>
        </p:nvSpPr>
        <p:spPr>
          <a:xfrm>
            <a:off x="5689832" y="-457200"/>
            <a:ext cx="1600200" cy="16002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14000"/>
                </a:schemeClr>
              </a:gs>
              <a:gs pos="73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7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4" name="Oval 23"/>
          <p:cNvSpPr/>
          <p:nvPr/>
        </p:nvSpPr>
        <p:spPr>
          <a:xfrm>
            <a:off x="6299432" y="6096000"/>
            <a:ext cx="990600" cy="9906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9000"/>
                </a:schemeClr>
              </a:gs>
              <a:gs pos="66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0" name="Oval 19"/>
          <p:cNvSpPr/>
          <p:nvPr/>
        </p:nvSpPr>
        <p:spPr>
          <a:xfrm>
            <a:off x="-153988" y="2667000"/>
            <a:ext cx="4191000" cy="41910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11000"/>
                </a:schemeClr>
              </a:gs>
              <a:gs pos="75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1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1" name="Oval 20"/>
          <p:cNvSpPr/>
          <p:nvPr/>
        </p:nvSpPr>
        <p:spPr>
          <a:xfrm>
            <a:off x="-839788" y="2895600"/>
            <a:ext cx="2362200" cy="23622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8000"/>
                </a:schemeClr>
              </a:gs>
              <a:gs pos="72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8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9" name="Rectangle 18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84710" y="452718"/>
            <a:ext cx="7055380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7700" y="2052925"/>
            <a:ext cx="6711654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7494989" y="1828771"/>
            <a:ext cx="990599" cy="22865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1B8ABB09-4A1D-463E-8065-109CC2B7EFAA}" type="datetimeFigureOut">
              <a:rPr lang="ar-SA" smtClean="0"/>
              <a:pPr/>
              <a:t>16/04/1439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6233335" y="3263371"/>
            <a:ext cx="3859795" cy="22866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7766431" y="295736"/>
            <a:ext cx="628813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1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35257060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4249" r:id="rId1"/>
    <p:sldLayoutId id="2147484250" r:id="rId2"/>
    <p:sldLayoutId id="2147484251" r:id="rId3"/>
    <p:sldLayoutId id="2147484252" r:id="rId4"/>
    <p:sldLayoutId id="2147484253" r:id="rId5"/>
    <p:sldLayoutId id="2147484254" r:id="rId6"/>
    <p:sldLayoutId id="2147484255" r:id="rId7"/>
    <p:sldLayoutId id="2147484256" r:id="rId8"/>
    <p:sldLayoutId id="2147484257" r:id="rId9"/>
    <p:sldLayoutId id="2147484258" r:id="rId10"/>
    <p:sldLayoutId id="2147484259" r:id="rId11"/>
    <p:sldLayoutId id="2147484260" r:id="rId12"/>
    <p:sldLayoutId id="2147484261" r:id="rId13"/>
    <p:sldLayoutId id="2147484262" r:id="rId14"/>
    <p:sldLayoutId id="2147484263" r:id="rId15"/>
    <p:sldLayoutId id="2147484264" r:id="rId16"/>
    <p:sldLayoutId id="2147484265" r:id="rId17"/>
  </p:sldLayoutIdLst>
  <p:txStyles>
    <p:titleStyle>
      <a:lvl1pPr algn="l" defTabSz="457207" rtl="1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6" indent="-342906" algn="r" defTabSz="457207" rtl="1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62" indent="-285755" algn="r" defTabSz="457207" rtl="1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20" indent="-228604" algn="r" defTabSz="457207" rtl="1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27" indent="-228604" algn="r" defTabSz="457207" rtl="1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34" indent="-228604" algn="r" defTabSz="457207" rtl="1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14642" indent="-228604" algn="r" defTabSz="457207" rtl="1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49" indent="-228604" algn="r" defTabSz="457207" rtl="1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57" indent="-228604" algn="r" defTabSz="457207" rtl="1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64" indent="-228604" algn="r" defTabSz="457207" rtl="1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r" defTabSz="457207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7" algn="r" defTabSz="457207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15" algn="r" defTabSz="457207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22" algn="r" defTabSz="457207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31" algn="r" defTabSz="457207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38" algn="r" defTabSz="457207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46" algn="r" defTabSz="457207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53" algn="r" defTabSz="457207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61" algn="r" defTabSz="457207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533400" y="0"/>
            <a:ext cx="7851648" cy="571480"/>
          </a:xfrm>
        </p:spPr>
        <p:txBody>
          <a:bodyPr>
            <a:normAutofit fontScale="90000"/>
          </a:bodyPr>
          <a:lstStyle/>
          <a:p>
            <a:pPr algn="ctr"/>
            <a:r>
              <a:rPr lang="ar-SA" sz="3200" dirty="0" smtClean="0">
                <a:solidFill>
                  <a:schemeClr val="tx1"/>
                </a:solidFill>
              </a:rPr>
              <a:t>بِسْمِ اللهِ الرَّحْمنِ الرَّحِيمِ</a:t>
            </a:r>
            <a:endParaRPr lang="ar-SA" sz="3200" dirty="0">
              <a:solidFill>
                <a:schemeClr val="tx1"/>
              </a:solidFill>
            </a:endParaRPr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533400" y="2357430"/>
            <a:ext cx="7854696" cy="4500570"/>
          </a:xfrm>
        </p:spPr>
        <p:txBody>
          <a:bodyPr/>
          <a:lstStyle/>
          <a:p>
            <a:pPr algn="ctr"/>
            <a:r>
              <a:rPr lang="en-US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Design Of Mechanical System For A Hotel Building In Hebron City</a:t>
            </a:r>
            <a:endParaRPr lang="ar-SA" dirty="0" smtClean="0">
              <a:solidFill>
                <a:schemeClr val="accent3">
                  <a:lumMod val="60000"/>
                  <a:lumOff val="40000"/>
                </a:schemeClr>
              </a:solidFill>
            </a:endParaRPr>
          </a:p>
          <a:p>
            <a:pPr algn="ctr"/>
            <a:endParaRPr lang="en-US" dirty="0" smtClean="0">
              <a:solidFill>
                <a:schemeClr val="accent3">
                  <a:lumMod val="60000"/>
                  <a:lumOff val="40000"/>
                </a:schemeClr>
              </a:solidFill>
            </a:endParaRPr>
          </a:p>
          <a:p>
            <a:pPr algn="ctr"/>
            <a:r>
              <a:rPr lang="en-US" b="1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Done By:</a:t>
            </a:r>
            <a:endParaRPr lang="ar-SA" b="1" dirty="0" smtClean="0">
              <a:solidFill>
                <a:schemeClr val="accent3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Mohammad </a:t>
            </a:r>
            <a:r>
              <a:rPr lang="en-US" dirty="0" err="1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Abusarhan</a:t>
            </a:r>
            <a:r>
              <a:rPr lang="en-US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Mahmoud </a:t>
            </a:r>
            <a:r>
              <a:rPr lang="en-US" dirty="0" err="1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zyoud</a:t>
            </a:r>
            <a:endParaRPr lang="ar-SA" dirty="0" smtClean="0">
              <a:solidFill>
                <a:schemeClr val="accent3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b="1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Supervisor:</a:t>
            </a:r>
          </a:p>
          <a:p>
            <a:pPr algn="ctr"/>
            <a:r>
              <a:rPr lang="en-US" dirty="0" err="1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Eng.kazem</a:t>
            </a:r>
            <a:r>
              <a:rPr lang="en-US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osaily</a:t>
            </a:r>
            <a:endParaRPr lang="ar-SA" dirty="0">
              <a:solidFill>
                <a:schemeClr val="accent3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6" name="Picture 1" descr="C:\Documents and Settings\admin\Desktop\شعار الجامعة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00430" y="714356"/>
            <a:ext cx="1999488" cy="16337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4500" dirty="0" smtClean="0">
                <a:solidFill>
                  <a:schemeClr val="tx1"/>
                </a:solidFill>
              </a:rPr>
              <a:t>Overall Heat Transfer Coefficients</a:t>
            </a:r>
            <a:endParaRPr lang="ar-SA" sz="4500" dirty="0">
              <a:solidFill>
                <a:schemeClr val="tx1"/>
              </a:solidFill>
            </a:endParaRPr>
          </a:p>
        </p:txBody>
      </p:sp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SA"/>
          </a:p>
        </p:txBody>
      </p:sp>
      <p:sp>
        <p:nvSpPr>
          <p:cNvPr id="2355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SA"/>
          </a:p>
        </p:txBody>
      </p:sp>
      <p:sp>
        <p:nvSpPr>
          <p:cNvPr id="3072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U = 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23" name="Rectangle 3"/>
          <p:cNvSpPr>
            <a:spLocks noChangeArrowheads="1"/>
          </p:cNvSpPr>
          <p:nvPr/>
        </p:nvSpPr>
        <p:spPr bwMode="auto">
          <a:xfrm>
            <a:off x="0" y="4191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3000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	</a:t>
            </a:r>
            <a:r>
              <a:rPr kumimoji="0" lang="en-US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26" name="Rectangle 6"/>
          <p:cNvSpPr>
            <a:spLocks noChangeArrowheads="1"/>
          </p:cNvSpPr>
          <p:nvPr/>
        </p:nvSpPr>
        <p:spPr bwMode="auto">
          <a:xfrm>
            <a:off x="0" y="4191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3000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	</a:t>
            </a:r>
            <a:r>
              <a:rPr kumimoji="0" lang="en-US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28" name="Rectangle 8"/>
          <p:cNvSpPr>
            <a:spLocks noChangeArrowheads="1"/>
          </p:cNvSpPr>
          <p:nvPr/>
        </p:nvSpPr>
        <p:spPr bwMode="auto">
          <a:xfrm>
            <a:off x="8916053" y="-138499"/>
            <a:ext cx="227947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29" name="Rectangle 9"/>
          <p:cNvSpPr>
            <a:spLocks noChangeArrowheads="1"/>
          </p:cNvSpPr>
          <p:nvPr/>
        </p:nvSpPr>
        <p:spPr bwMode="auto">
          <a:xfrm>
            <a:off x="0" y="4191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3000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	</a:t>
            </a:r>
            <a:r>
              <a:rPr kumimoji="0" lang="en-US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9" name="صورة 18" descr="sdfsdf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7544" y="2060848"/>
            <a:ext cx="4169918" cy="936104"/>
          </a:xfrm>
          <a:prstGeom prst="rect">
            <a:avLst/>
          </a:prstGeom>
        </p:spPr>
      </p:pic>
      <p:pic>
        <p:nvPicPr>
          <p:cNvPr id="20" name="Picture 3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7174" y="1700808"/>
            <a:ext cx="3419872" cy="2304256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3" name="جدول 2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501096467"/>
                  </p:ext>
                </p:extLst>
              </p:nvPr>
            </p:nvGraphicFramePr>
            <p:xfrm>
              <a:off x="323527" y="4142536"/>
              <a:ext cx="8353520" cy="2454818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1670704"/>
                    <a:gridCol w="1670704"/>
                    <a:gridCol w="1670704"/>
                    <a:gridCol w="1670704"/>
                    <a:gridCol w="1670704"/>
                  </a:tblGrid>
                  <a:tr h="908653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en-US" sz="1000" dirty="0">
                              <a:effectLst/>
                            </a:rPr>
                            <a:t> </a:t>
                          </a:r>
                          <a:endParaRPr lang="en-US" sz="1100" dirty="0">
                            <a:effectLst/>
                            <a:latin typeface="Calibri" panose="020F0502020204030204" pitchFamily="34" charset="0"/>
                            <a:ea typeface="Times New Roman" panose="02020603050405020304" pitchFamily="18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en-US" sz="1400" dirty="0">
                              <a:effectLst/>
                            </a:rPr>
                            <a:t>Material</a:t>
                          </a:r>
                          <a:endParaRPr lang="en-US" sz="1400" dirty="0">
                            <a:effectLst/>
                            <a:latin typeface="Calibri" panose="020F0502020204030204" pitchFamily="34" charset="0"/>
                            <a:ea typeface="Times New Roman" panose="02020603050405020304" pitchFamily="18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en-US" sz="1400" dirty="0">
                              <a:effectLst/>
                            </a:rPr>
                            <a:t>ΔX(m)</a:t>
                          </a:r>
                          <a:endParaRPr lang="en-US" sz="1400" dirty="0">
                            <a:effectLst/>
                            <a:latin typeface="Calibri" panose="020F0502020204030204" pitchFamily="34" charset="0"/>
                            <a:ea typeface="Times New Roman" panose="02020603050405020304" pitchFamily="18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en-US" sz="1400" dirty="0">
                              <a:effectLst/>
                            </a:rPr>
                            <a:t>k(W/</a:t>
                          </a:r>
                          <a:r>
                            <a:rPr lang="en-US" sz="1400" dirty="0" err="1">
                              <a:effectLst/>
                            </a:rPr>
                            <a:t>m.°C</a:t>
                          </a:r>
                          <a:r>
                            <a:rPr lang="en-US" sz="1400" dirty="0">
                              <a:effectLst/>
                            </a:rPr>
                            <a:t>)</a:t>
                          </a:r>
                        </a:p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en-US" sz="1400" dirty="0">
                              <a:effectLst/>
                            </a:rPr>
                            <a:t> </a:t>
                          </a:r>
                          <a:endParaRPr lang="en-US" sz="1400" dirty="0">
                            <a:effectLst/>
                            <a:latin typeface="Calibri" panose="020F0502020204030204" pitchFamily="34" charset="0"/>
                            <a:ea typeface="Times New Roman" panose="02020603050405020304" pitchFamily="18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en-US" sz="1400" dirty="0">
                              <a:effectLst/>
                            </a:rPr>
                            <a:t>R(m</a:t>
                          </a:r>
                          <a:r>
                            <a:rPr lang="en-US" sz="1400" baseline="30000" dirty="0">
                              <a:effectLst/>
                            </a:rPr>
                            <a:t>2</a:t>
                          </a:r>
                          <a:r>
                            <a:rPr lang="en-US" sz="1400" dirty="0">
                              <a:effectLst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r>
                                <a:rPr lang="en-US" sz="1400">
                                  <a:effectLst/>
                                  <a:latin typeface="Cambria Math" panose="02040503050406030204" pitchFamily="18" charset="0"/>
                                </a:rPr>
                                <m:t> °</m:t>
                              </m:r>
                              <m:r>
                                <a:rPr lang="en-US" sz="1400">
                                  <a:effectLst/>
                                  <a:latin typeface="Cambria Math" panose="02040503050406030204" pitchFamily="18" charset="0"/>
                                </a:rPr>
                                <m:t>𝐂</m:t>
                              </m:r>
                            </m:oMath>
                          </a14:m>
                          <a:r>
                            <a:rPr lang="en-US" sz="1400" dirty="0">
                              <a:effectLst/>
                            </a:rPr>
                            <a:t>/W)</a:t>
                          </a:r>
                        </a:p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en-US" sz="1400" dirty="0">
                              <a:effectLst/>
                            </a:rPr>
                            <a:t> </a:t>
                          </a:r>
                          <a:endParaRPr lang="en-US" sz="1400" dirty="0">
                            <a:effectLst/>
                            <a:latin typeface="Calibri" panose="020F0502020204030204" pitchFamily="34" charset="0"/>
                            <a:ea typeface="Times New Roman" panose="02020603050405020304" pitchFamily="18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/>
                    </a:tc>
                  </a:tr>
                  <a:tr h="309233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en-US" sz="1400" dirty="0">
                              <a:effectLst/>
                              <a:latin typeface="AIGDT" panose="00000400000000000000" pitchFamily="2" charset="2"/>
                            </a:rPr>
                            <a:t>1</a:t>
                          </a:r>
                          <a:endParaRPr lang="en-US" sz="1400" dirty="0">
                            <a:effectLst/>
                            <a:latin typeface="AIGDT" panose="00000400000000000000" pitchFamily="2" charset="2"/>
                            <a:ea typeface="Times New Roman" panose="02020603050405020304" pitchFamily="18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en-US" sz="1400" dirty="0">
                              <a:effectLst/>
                            </a:rPr>
                            <a:t>limestone</a:t>
                          </a:r>
                          <a:endParaRPr lang="en-US" sz="1400" dirty="0">
                            <a:effectLst/>
                            <a:latin typeface="Calibri" panose="020F0502020204030204" pitchFamily="34" charset="0"/>
                            <a:ea typeface="Times New Roman" panose="02020603050405020304" pitchFamily="18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en-US" sz="1400" dirty="0">
                              <a:effectLst/>
                              <a:latin typeface="AIGDT" panose="00000400000000000000" pitchFamily="2" charset="2"/>
                            </a:rPr>
                            <a:t>0.05</a:t>
                          </a:r>
                          <a:endParaRPr lang="en-US" sz="1400" dirty="0">
                            <a:effectLst/>
                            <a:latin typeface="AIGDT" panose="00000400000000000000" pitchFamily="2" charset="2"/>
                            <a:ea typeface="Times New Roman" panose="02020603050405020304" pitchFamily="18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en-US" sz="1400" dirty="0">
                              <a:effectLst/>
                              <a:latin typeface="AIGDT" panose="00000400000000000000" pitchFamily="2" charset="2"/>
                            </a:rPr>
                            <a:t>2.2</a:t>
                          </a:r>
                          <a:endParaRPr lang="en-US" sz="1400" dirty="0">
                            <a:effectLst/>
                            <a:latin typeface="AIGDT" panose="00000400000000000000" pitchFamily="2" charset="2"/>
                            <a:ea typeface="Times New Roman" panose="02020603050405020304" pitchFamily="18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en-US" sz="1400" dirty="0">
                              <a:effectLst/>
                              <a:latin typeface="AIGDT" panose="00000400000000000000" pitchFamily="2" charset="2"/>
                            </a:rPr>
                            <a:t>0.022</a:t>
                          </a:r>
                          <a:endParaRPr lang="en-US" sz="1400" dirty="0">
                            <a:effectLst/>
                            <a:latin typeface="AIGDT" panose="00000400000000000000" pitchFamily="2" charset="2"/>
                            <a:ea typeface="Times New Roman" panose="02020603050405020304" pitchFamily="18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/>
                    </a:tc>
                  </a:tr>
                  <a:tr h="309233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en-US" sz="1400" dirty="0">
                              <a:effectLst/>
                              <a:latin typeface="AIGDT" panose="00000400000000000000" pitchFamily="2" charset="2"/>
                            </a:rPr>
                            <a:t>2</a:t>
                          </a:r>
                          <a:endParaRPr lang="en-US" sz="1400" dirty="0">
                            <a:effectLst/>
                            <a:latin typeface="AIGDT" panose="00000400000000000000" pitchFamily="2" charset="2"/>
                            <a:ea typeface="Times New Roman" panose="02020603050405020304" pitchFamily="18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en-US" sz="1400">
                              <a:effectLst/>
                            </a:rPr>
                            <a:t>Concrete</a:t>
                          </a:r>
                          <a:endParaRPr lang="en-US" sz="1400">
                            <a:effectLst/>
                            <a:latin typeface="Calibri" panose="020F0502020204030204" pitchFamily="34" charset="0"/>
                            <a:ea typeface="Times New Roman" panose="02020603050405020304" pitchFamily="18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en-US" sz="1400" dirty="0">
                              <a:effectLst/>
                              <a:latin typeface="AIGDT" panose="00000400000000000000" pitchFamily="2" charset="2"/>
                            </a:rPr>
                            <a:t>0.15</a:t>
                          </a:r>
                          <a:endParaRPr lang="en-US" sz="1400" dirty="0">
                            <a:effectLst/>
                            <a:latin typeface="AIGDT" panose="00000400000000000000" pitchFamily="2" charset="2"/>
                            <a:ea typeface="Times New Roman" panose="02020603050405020304" pitchFamily="18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en-US" sz="1400">
                              <a:effectLst/>
                              <a:latin typeface="AIGDT" panose="00000400000000000000" pitchFamily="2" charset="2"/>
                            </a:rPr>
                            <a:t>1.75</a:t>
                          </a:r>
                          <a:endParaRPr lang="en-US" sz="1400">
                            <a:effectLst/>
                            <a:latin typeface="AIGDT" panose="00000400000000000000" pitchFamily="2" charset="2"/>
                            <a:ea typeface="Times New Roman" panose="02020603050405020304" pitchFamily="18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en-US" sz="1400" dirty="0">
                              <a:effectLst/>
                              <a:latin typeface="AIGDT" panose="00000400000000000000" pitchFamily="2" charset="2"/>
                            </a:rPr>
                            <a:t>0.085</a:t>
                          </a:r>
                          <a:endParaRPr lang="en-US" sz="1400" dirty="0">
                            <a:effectLst/>
                            <a:latin typeface="AIGDT" panose="00000400000000000000" pitchFamily="2" charset="2"/>
                            <a:ea typeface="Times New Roman" panose="02020603050405020304" pitchFamily="18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/>
                    </a:tc>
                  </a:tr>
                  <a:tr h="309233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en-US" sz="1400" dirty="0">
                              <a:effectLst/>
                              <a:latin typeface="AIGDT" panose="00000400000000000000" pitchFamily="2" charset="2"/>
                            </a:rPr>
                            <a:t>3</a:t>
                          </a:r>
                          <a:endParaRPr lang="en-US" sz="1400" dirty="0">
                            <a:effectLst/>
                            <a:latin typeface="AIGDT" panose="00000400000000000000" pitchFamily="2" charset="2"/>
                            <a:ea typeface="Times New Roman" panose="02020603050405020304" pitchFamily="18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en-US" sz="1400">
                              <a:effectLst/>
                            </a:rPr>
                            <a:t>polyurethane</a:t>
                          </a:r>
                          <a:endParaRPr lang="en-US" sz="1400">
                            <a:effectLst/>
                            <a:latin typeface="Calibri" panose="020F0502020204030204" pitchFamily="34" charset="0"/>
                            <a:ea typeface="Times New Roman" panose="02020603050405020304" pitchFamily="18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en-US" sz="1400" dirty="0">
                              <a:effectLst/>
                              <a:latin typeface="AIGDT" panose="00000400000000000000" pitchFamily="2" charset="2"/>
                            </a:rPr>
                            <a:t>0.03</a:t>
                          </a:r>
                          <a:endParaRPr lang="en-US" sz="1400" dirty="0">
                            <a:effectLst/>
                            <a:latin typeface="AIGDT" panose="00000400000000000000" pitchFamily="2" charset="2"/>
                            <a:ea typeface="Times New Roman" panose="02020603050405020304" pitchFamily="18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en-US" sz="1400">
                              <a:effectLst/>
                              <a:latin typeface="AIGDT" panose="00000400000000000000" pitchFamily="2" charset="2"/>
                            </a:rPr>
                            <a:t>0.04</a:t>
                          </a:r>
                          <a:endParaRPr lang="en-US" sz="1400">
                            <a:effectLst/>
                            <a:latin typeface="AIGDT" panose="00000400000000000000" pitchFamily="2" charset="2"/>
                            <a:ea typeface="Times New Roman" panose="02020603050405020304" pitchFamily="18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en-US" sz="1400" dirty="0">
                              <a:effectLst/>
                              <a:latin typeface="AIGDT" panose="00000400000000000000" pitchFamily="2" charset="2"/>
                            </a:rPr>
                            <a:t>0.750</a:t>
                          </a:r>
                          <a:endParaRPr lang="en-US" sz="1400" dirty="0">
                            <a:effectLst/>
                            <a:latin typeface="AIGDT" panose="00000400000000000000" pitchFamily="2" charset="2"/>
                            <a:ea typeface="Times New Roman" panose="02020603050405020304" pitchFamily="18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/>
                    </a:tc>
                  </a:tr>
                  <a:tr h="309233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en-US" sz="1400" dirty="0">
                              <a:effectLst/>
                              <a:latin typeface="AIGDT" panose="00000400000000000000" pitchFamily="2" charset="2"/>
                            </a:rPr>
                            <a:t>4</a:t>
                          </a:r>
                          <a:endParaRPr lang="en-US" sz="1400" dirty="0">
                            <a:effectLst/>
                            <a:latin typeface="AIGDT" panose="00000400000000000000" pitchFamily="2" charset="2"/>
                            <a:ea typeface="Times New Roman" panose="02020603050405020304" pitchFamily="18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en-US" sz="1400">
                              <a:effectLst/>
                            </a:rPr>
                            <a:t>Cement brick</a:t>
                          </a:r>
                          <a:endParaRPr lang="en-US" sz="1400">
                            <a:effectLst/>
                            <a:latin typeface="Calibri" panose="020F0502020204030204" pitchFamily="34" charset="0"/>
                            <a:ea typeface="Times New Roman" panose="02020603050405020304" pitchFamily="18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en-US" sz="1400" dirty="0">
                              <a:effectLst/>
                              <a:latin typeface="AIGDT" panose="00000400000000000000" pitchFamily="2" charset="2"/>
                            </a:rPr>
                            <a:t>0.07</a:t>
                          </a:r>
                          <a:endParaRPr lang="en-US" sz="1400" dirty="0">
                            <a:effectLst/>
                            <a:latin typeface="AIGDT" panose="00000400000000000000" pitchFamily="2" charset="2"/>
                            <a:ea typeface="Times New Roman" panose="02020603050405020304" pitchFamily="18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en-US" sz="1400">
                              <a:effectLst/>
                              <a:latin typeface="AIGDT" panose="00000400000000000000" pitchFamily="2" charset="2"/>
                            </a:rPr>
                            <a:t>0.9</a:t>
                          </a:r>
                          <a:endParaRPr lang="en-US" sz="1400">
                            <a:effectLst/>
                            <a:latin typeface="AIGDT" panose="00000400000000000000" pitchFamily="2" charset="2"/>
                            <a:ea typeface="Times New Roman" panose="02020603050405020304" pitchFamily="18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en-US" sz="1400" dirty="0">
                              <a:effectLst/>
                              <a:latin typeface="AIGDT" panose="00000400000000000000" pitchFamily="2" charset="2"/>
                            </a:rPr>
                            <a:t>0.07</a:t>
                          </a:r>
                          <a:endParaRPr lang="en-US" sz="1400" dirty="0">
                            <a:effectLst/>
                            <a:latin typeface="AIGDT" panose="00000400000000000000" pitchFamily="2" charset="2"/>
                            <a:ea typeface="Times New Roman" panose="02020603050405020304" pitchFamily="18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/>
                    </a:tc>
                  </a:tr>
                  <a:tr h="309233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en-US" sz="1400" dirty="0">
                              <a:effectLst/>
                              <a:latin typeface="AIGDT" panose="00000400000000000000" pitchFamily="2" charset="2"/>
                            </a:rPr>
                            <a:t>5</a:t>
                          </a:r>
                          <a:endParaRPr lang="en-US" sz="1400" dirty="0">
                            <a:effectLst/>
                            <a:latin typeface="AIGDT" panose="00000400000000000000" pitchFamily="2" charset="2"/>
                            <a:ea typeface="Times New Roman" panose="02020603050405020304" pitchFamily="18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en-US" sz="1400">
                              <a:effectLst/>
                            </a:rPr>
                            <a:t>Plaster</a:t>
                          </a:r>
                          <a:endParaRPr lang="en-US" sz="1400">
                            <a:effectLst/>
                            <a:latin typeface="Calibri" panose="020F0502020204030204" pitchFamily="34" charset="0"/>
                            <a:ea typeface="Times New Roman" panose="02020603050405020304" pitchFamily="18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en-US" sz="1400" dirty="0">
                              <a:effectLst/>
                              <a:latin typeface="AIGDT" panose="00000400000000000000" pitchFamily="2" charset="2"/>
                            </a:rPr>
                            <a:t>0.03</a:t>
                          </a:r>
                          <a:endParaRPr lang="en-US" sz="1400" dirty="0">
                            <a:effectLst/>
                            <a:latin typeface="AIGDT" panose="00000400000000000000" pitchFamily="2" charset="2"/>
                            <a:ea typeface="Times New Roman" panose="02020603050405020304" pitchFamily="18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en-US" sz="1400">
                              <a:effectLst/>
                              <a:latin typeface="AIGDT" panose="00000400000000000000" pitchFamily="2" charset="2"/>
                            </a:rPr>
                            <a:t>1.4</a:t>
                          </a:r>
                          <a:endParaRPr lang="en-US" sz="1400">
                            <a:effectLst/>
                            <a:latin typeface="AIGDT" panose="00000400000000000000" pitchFamily="2" charset="2"/>
                            <a:ea typeface="Times New Roman" panose="02020603050405020304" pitchFamily="18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en-US" sz="1400" dirty="0">
                              <a:effectLst/>
                              <a:latin typeface="AIGDT" panose="00000400000000000000" pitchFamily="2" charset="2"/>
                            </a:rPr>
                            <a:t>0.02</a:t>
                          </a:r>
                          <a:endParaRPr lang="en-US" sz="1400" dirty="0">
                            <a:effectLst/>
                            <a:latin typeface="AIGDT" panose="00000400000000000000" pitchFamily="2" charset="2"/>
                            <a:ea typeface="Times New Roman" panose="02020603050405020304" pitchFamily="18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/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3" name="جدول 2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501096467"/>
                  </p:ext>
                </p:extLst>
              </p:nvPr>
            </p:nvGraphicFramePr>
            <p:xfrm>
              <a:off x="323527" y="4142536"/>
              <a:ext cx="8353520" cy="2454818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1670704"/>
                    <a:gridCol w="1670704"/>
                    <a:gridCol w="1670704"/>
                    <a:gridCol w="1670704"/>
                    <a:gridCol w="1670704"/>
                  </a:tblGrid>
                  <a:tr h="908653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en-US" sz="1000" dirty="0">
                              <a:effectLst/>
                            </a:rPr>
                            <a:t> </a:t>
                          </a:r>
                          <a:endParaRPr lang="en-US" sz="1100" dirty="0">
                            <a:effectLst/>
                            <a:latin typeface="Calibri" panose="020F0502020204030204" pitchFamily="34" charset="0"/>
                            <a:ea typeface="Times New Roman" panose="02020603050405020304" pitchFamily="18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en-US" sz="1400" dirty="0">
                              <a:effectLst/>
                            </a:rPr>
                            <a:t>Material</a:t>
                          </a:r>
                          <a:endParaRPr lang="en-US" sz="1400" dirty="0">
                            <a:effectLst/>
                            <a:latin typeface="Calibri" panose="020F0502020204030204" pitchFamily="34" charset="0"/>
                            <a:ea typeface="Times New Roman" panose="02020603050405020304" pitchFamily="18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en-US" sz="1400" dirty="0">
                              <a:effectLst/>
                            </a:rPr>
                            <a:t>ΔX(m)</a:t>
                          </a:r>
                          <a:endParaRPr lang="en-US" sz="1400" dirty="0">
                            <a:effectLst/>
                            <a:latin typeface="Calibri" panose="020F0502020204030204" pitchFamily="34" charset="0"/>
                            <a:ea typeface="Times New Roman" panose="02020603050405020304" pitchFamily="18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en-US" sz="1400" dirty="0">
                              <a:effectLst/>
                            </a:rPr>
                            <a:t>k(W/</a:t>
                          </a:r>
                          <a:r>
                            <a:rPr lang="en-US" sz="1400" dirty="0" err="1">
                              <a:effectLst/>
                            </a:rPr>
                            <a:t>m.°C</a:t>
                          </a:r>
                          <a:r>
                            <a:rPr lang="en-US" sz="1400" dirty="0">
                              <a:effectLst/>
                            </a:rPr>
                            <a:t>)</a:t>
                          </a:r>
                        </a:p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en-US" sz="1400" dirty="0">
                              <a:effectLst/>
                            </a:rPr>
                            <a:t> </a:t>
                          </a:r>
                          <a:endParaRPr lang="en-US" sz="1400" dirty="0">
                            <a:effectLst/>
                            <a:latin typeface="Calibri" panose="020F0502020204030204" pitchFamily="34" charset="0"/>
                            <a:ea typeface="Times New Roman" panose="02020603050405020304" pitchFamily="18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endParaRPr lang="ar-JO"/>
                        </a:p>
                      </a:txBody>
                      <a:tcPr marL="68580" marR="68580" marT="0" marB="0">
                        <a:blipFill rotWithShape="0">
                          <a:blip r:embed="rId4"/>
                          <a:stretch>
                            <a:fillRect l="-400730" t="-5333" r="-1460" b="-173333"/>
                          </a:stretch>
                        </a:blipFill>
                      </a:tcPr>
                    </a:tc>
                  </a:tr>
                  <a:tr h="309233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en-US" sz="1400" dirty="0">
                              <a:effectLst/>
                              <a:latin typeface="AIGDT" panose="00000400000000000000" pitchFamily="2" charset="2"/>
                            </a:rPr>
                            <a:t>1</a:t>
                          </a:r>
                          <a:endParaRPr lang="en-US" sz="1400" dirty="0">
                            <a:effectLst/>
                            <a:latin typeface="AIGDT" panose="00000400000000000000" pitchFamily="2" charset="2"/>
                            <a:ea typeface="Times New Roman" panose="02020603050405020304" pitchFamily="18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en-US" sz="1400" dirty="0">
                              <a:effectLst/>
                            </a:rPr>
                            <a:t>limestone</a:t>
                          </a:r>
                          <a:endParaRPr lang="en-US" sz="1400" dirty="0">
                            <a:effectLst/>
                            <a:latin typeface="Calibri" panose="020F0502020204030204" pitchFamily="34" charset="0"/>
                            <a:ea typeface="Times New Roman" panose="02020603050405020304" pitchFamily="18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en-US" sz="1400" dirty="0">
                              <a:effectLst/>
                              <a:latin typeface="AIGDT" panose="00000400000000000000" pitchFamily="2" charset="2"/>
                            </a:rPr>
                            <a:t>0.05</a:t>
                          </a:r>
                          <a:endParaRPr lang="en-US" sz="1400" dirty="0">
                            <a:effectLst/>
                            <a:latin typeface="AIGDT" panose="00000400000000000000" pitchFamily="2" charset="2"/>
                            <a:ea typeface="Times New Roman" panose="02020603050405020304" pitchFamily="18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en-US" sz="1400" dirty="0">
                              <a:effectLst/>
                              <a:latin typeface="AIGDT" panose="00000400000000000000" pitchFamily="2" charset="2"/>
                            </a:rPr>
                            <a:t>2.2</a:t>
                          </a:r>
                          <a:endParaRPr lang="en-US" sz="1400" dirty="0">
                            <a:effectLst/>
                            <a:latin typeface="AIGDT" panose="00000400000000000000" pitchFamily="2" charset="2"/>
                            <a:ea typeface="Times New Roman" panose="02020603050405020304" pitchFamily="18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en-US" sz="1400" dirty="0">
                              <a:effectLst/>
                              <a:latin typeface="AIGDT" panose="00000400000000000000" pitchFamily="2" charset="2"/>
                            </a:rPr>
                            <a:t>0.022</a:t>
                          </a:r>
                          <a:endParaRPr lang="en-US" sz="1400" dirty="0">
                            <a:effectLst/>
                            <a:latin typeface="AIGDT" panose="00000400000000000000" pitchFamily="2" charset="2"/>
                            <a:ea typeface="Times New Roman" panose="02020603050405020304" pitchFamily="18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/>
                    </a:tc>
                  </a:tr>
                  <a:tr h="309233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en-US" sz="1400" dirty="0">
                              <a:effectLst/>
                              <a:latin typeface="AIGDT" panose="00000400000000000000" pitchFamily="2" charset="2"/>
                            </a:rPr>
                            <a:t>2</a:t>
                          </a:r>
                          <a:endParaRPr lang="en-US" sz="1400" dirty="0">
                            <a:effectLst/>
                            <a:latin typeface="AIGDT" panose="00000400000000000000" pitchFamily="2" charset="2"/>
                            <a:ea typeface="Times New Roman" panose="02020603050405020304" pitchFamily="18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en-US" sz="1400">
                              <a:effectLst/>
                            </a:rPr>
                            <a:t>Concrete</a:t>
                          </a:r>
                          <a:endParaRPr lang="en-US" sz="1400">
                            <a:effectLst/>
                            <a:latin typeface="Calibri" panose="020F0502020204030204" pitchFamily="34" charset="0"/>
                            <a:ea typeface="Times New Roman" panose="02020603050405020304" pitchFamily="18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en-US" sz="1400" dirty="0">
                              <a:effectLst/>
                              <a:latin typeface="AIGDT" panose="00000400000000000000" pitchFamily="2" charset="2"/>
                            </a:rPr>
                            <a:t>0.15</a:t>
                          </a:r>
                          <a:endParaRPr lang="en-US" sz="1400" dirty="0">
                            <a:effectLst/>
                            <a:latin typeface="AIGDT" panose="00000400000000000000" pitchFamily="2" charset="2"/>
                            <a:ea typeface="Times New Roman" panose="02020603050405020304" pitchFamily="18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en-US" sz="1400">
                              <a:effectLst/>
                              <a:latin typeface="AIGDT" panose="00000400000000000000" pitchFamily="2" charset="2"/>
                            </a:rPr>
                            <a:t>1.75</a:t>
                          </a:r>
                          <a:endParaRPr lang="en-US" sz="1400">
                            <a:effectLst/>
                            <a:latin typeface="AIGDT" panose="00000400000000000000" pitchFamily="2" charset="2"/>
                            <a:ea typeface="Times New Roman" panose="02020603050405020304" pitchFamily="18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en-US" sz="1400" dirty="0">
                              <a:effectLst/>
                              <a:latin typeface="AIGDT" panose="00000400000000000000" pitchFamily="2" charset="2"/>
                            </a:rPr>
                            <a:t>0.085</a:t>
                          </a:r>
                          <a:endParaRPr lang="en-US" sz="1400" dirty="0">
                            <a:effectLst/>
                            <a:latin typeface="AIGDT" panose="00000400000000000000" pitchFamily="2" charset="2"/>
                            <a:ea typeface="Times New Roman" panose="02020603050405020304" pitchFamily="18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/>
                    </a:tc>
                  </a:tr>
                  <a:tr h="309233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en-US" sz="1400" dirty="0">
                              <a:effectLst/>
                              <a:latin typeface="AIGDT" panose="00000400000000000000" pitchFamily="2" charset="2"/>
                            </a:rPr>
                            <a:t>3</a:t>
                          </a:r>
                          <a:endParaRPr lang="en-US" sz="1400" dirty="0">
                            <a:effectLst/>
                            <a:latin typeface="AIGDT" panose="00000400000000000000" pitchFamily="2" charset="2"/>
                            <a:ea typeface="Times New Roman" panose="02020603050405020304" pitchFamily="18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en-US" sz="1400">
                              <a:effectLst/>
                            </a:rPr>
                            <a:t>polyurethane</a:t>
                          </a:r>
                          <a:endParaRPr lang="en-US" sz="1400">
                            <a:effectLst/>
                            <a:latin typeface="Calibri" panose="020F0502020204030204" pitchFamily="34" charset="0"/>
                            <a:ea typeface="Times New Roman" panose="02020603050405020304" pitchFamily="18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en-US" sz="1400" dirty="0">
                              <a:effectLst/>
                              <a:latin typeface="AIGDT" panose="00000400000000000000" pitchFamily="2" charset="2"/>
                            </a:rPr>
                            <a:t>0.03</a:t>
                          </a:r>
                          <a:endParaRPr lang="en-US" sz="1400" dirty="0">
                            <a:effectLst/>
                            <a:latin typeface="AIGDT" panose="00000400000000000000" pitchFamily="2" charset="2"/>
                            <a:ea typeface="Times New Roman" panose="02020603050405020304" pitchFamily="18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en-US" sz="1400">
                              <a:effectLst/>
                              <a:latin typeface="AIGDT" panose="00000400000000000000" pitchFamily="2" charset="2"/>
                            </a:rPr>
                            <a:t>0.04</a:t>
                          </a:r>
                          <a:endParaRPr lang="en-US" sz="1400">
                            <a:effectLst/>
                            <a:latin typeface="AIGDT" panose="00000400000000000000" pitchFamily="2" charset="2"/>
                            <a:ea typeface="Times New Roman" panose="02020603050405020304" pitchFamily="18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en-US" sz="1400" dirty="0">
                              <a:effectLst/>
                              <a:latin typeface="AIGDT" panose="00000400000000000000" pitchFamily="2" charset="2"/>
                            </a:rPr>
                            <a:t>0.750</a:t>
                          </a:r>
                          <a:endParaRPr lang="en-US" sz="1400" dirty="0">
                            <a:effectLst/>
                            <a:latin typeface="AIGDT" panose="00000400000000000000" pitchFamily="2" charset="2"/>
                            <a:ea typeface="Times New Roman" panose="02020603050405020304" pitchFamily="18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/>
                    </a:tc>
                  </a:tr>
                  <a:tr h="309233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en-US" sz="1400" dirty="0">
                              <a:effectLst/>
                              <a:latin typeface="AIGDT" panose="00000400000000000000" pitchFamily="2" charset="2"/>
                            </a:rPr>
                            <a:t>4</a:t>
                          </a:r>
                          <a:endParaRPr lang="en-US" sz="1400" dirty="0">
                            <a:effectLst/>
                            <a:latin typeface="AIGDT" panose="00000400000000000000" pitchFamily="2" charset="2"/>
                            <a:ea typeface="Times New Roman" panose="02020603050405020304" pitchFamily="18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en-US" sz="1400">
                              <a:effectLst/>
                            </a:rPr>
                            <a:t>Cement brick</a:t>
                          </a:r>
                          <a:endParaRPr lang="en-US" sz="1400">
                            <a:effectLst/>
                            <a:latin typeface="Calibri" panose="020F0502020204030204" pitchFamily="34" charset="0"/>
                            <a:ea typeface="Times New Roman" panose="02020603050405020304" pitchFamily="18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en-US" sz="1400" dirty="0">
                              <a:effectLst/>
                              <a:latin typeface="AIGDT" panose="00000400000000000000" pitchFamily="2" charset="2"/>
                            </a:rPr>
                            <a:t>0.07</a:t>
                          </a:r>
                          <a:endParaRPr lang="en-US" sz="1400" dirty="0">
                            <a:effectLst/>
                            <a:latin typeface="AIGDT" panose="00000400000000000000" pitchFamily="2" charset="2"/>
                            <a:ea typeface="Times New Roman" panose="02020603050405020304" pitchFamily="18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en-US" sz="1400">
                              <a:effectLst/>
                              <a:latin typeface="AIGDT" panose="00000400000000000000" pitchFamily="2" charset="2"/>
                            </a:rPr>
                            <a:t>0.9</a:t>
                          </a:r>
                          <a:endParaRPr lang="en-US" sz="1400">
                            <a:effectLst/>
                            <a:latin typeface="AIGDT" panose="00000400000000000000" pitchFamily="2" charset="2"/>
                            <a:ea typeface="Times New Roman" panose="02020603050405020304" pitchFamily="18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en-US" sz="1400" dirty="0">
                              <a:effectLst/>
                              <a:latin typeface="AIGDT" panose="00000400000000000000" pitchFamily="2" charset="2"/>
                            </a:rPr>
                            <a:t>0.07</a:t>
                          </a:r>
                          <a:endParaRPr lang="en-US" sz="1400" dirty="0">
                            <a:effectLst/>
                            <a:latin typeface="AIGDT" panose="00000400000000000000" pitchFamily="2" charset="2"/>
                            <a:ea typeface="Times New Roman" panose="02020603050405020304" pitchFamily="18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/>
                    </a:tc>
                  </a:tr>
                  <a:tr h="309233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en-US" sz="1400" dirty="0">
                              <a:effectLst/>
                              <a:latin typeface="AIGDT" panose="00000400000000000000" pitchFamily="2" charset="2"/>
                            </a:rPr>
                            <a:t>5</a:t>
                          </a:r>
                          <a:endParaRPr lang="en-US" sz="1400" dirty="0">
                            <a:effectLst/>
                            <a:latin typeface="AIGDT" panose="00000400000000000000" pitchFamily="2" charset="2"/>
                            <a:ea typeface="Times New Roman" panose="02020603050405020304" pitchFamily="18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en-US" sz="1400">
                              <a:effectLst/>
                            </a:rPr>
                            <a:t>Plaster</a:t>
                          </a:r>
                          <a:endParaRPr lang="en-US" sz="1400">
                            <a:effectLst/>
                            <a:latin typeface="Calibri" panose="020F0502020204030204" pitchFamily="34" charset="0"/>
                            <a:ea typeface="Times New Roman" panose="02020603050405020304" pitchFamily="18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en-US" sz="1400" dirty="0">
                              <a:effectLst/>
                              <a:latin typeface="AIGDT" panose="00000400000000000000" pitchFamily="2" charset="2"/>
                            </a:rPr>
                            <a:t>0.03</a:t>
                          </a:r>
                          <a:endParaRPr lang="en-US" sz="1400" dirty="0">
                            <a:effectLst/>
                            <a:latin typeface="AIGDT" panose="00000400000000000000" pitchFamily="2" charset="2"/>
                            <a:ea typeface="Times New Roman" panose="02020603050405020304" pitchFamily="18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en-US" sz="1400">
                              <a:effectLst/>
                              <a:latin typeface="AIGDT" panose="00000400000000000000" pitchFamily="2" charset="2"/>
                            </a:rPr>
                            <a:t>1.4</a:t>
                          </a:r>
                          <a:endParaRPr lang="en-US" sz="1400">
                            <a:effectLst/>
                            <a:latin typeface="AIGDT" panose="00000400000000000000" pitchFamily="2" charset="2"/>
                            <a:ea typeface="Times New Roman" panose="02020603050405020304" pitchFamily="18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en-US" sz="1400" dirty="0">
                              <a:effectLst/>
                              <a:latin typeface="AIGDT" panose="00000400000000000000" pitchFamily="2" charset="2"/>
                            </a:rPr>
                            <a:t>0.02</a:t>
                          </a:r>
                          <a:endParaRPr lang="en-US" sz="1400" dirty="0">
                            <a:effectLst/>
                            <a:latin typeface="AIGDT" panose="00000400000000000000" pitchFamily="2" charset="2"/>
                            <a:ea typeface="Times New Roman" panose="02020603050405020304" pitchFamily="18" charset="0"/>
                            <a:cs typeface="Arial" panose="020B0604020202020204" pitchFamily="34" charset="0"/>
                          </a:endParaRPr>
                        </a:p>
                      </a:txBody>
                      <a:tcPr marL="68580" marR="68580" marT="0" marB="0"/>
                    </a:tc>
                  </a:tr>
                </a:tbl>
              </a:graphicData>
            </a:graphic>
          </p:graphicFrame>
        </mc:Fallback>
      </mc:AlternateContent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عنوان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HVAC System</a:t>
            </a:r>
            <a:r>
              <a:rPr lang="en-US" i="1" dirty="0" smtClean="0"/>
              <a:t/>
            </a:r>
            <a:br>
              <a:rPr lang="en-US" i="1" dirty="0" smtClean="0"/>
            </a:br>
            <a:r>
              <a:rPr lang="en-US" sz="2800" i="1" dirty="0" smtClean="0"/>
              <a:t>Heatin</a:t>
            </a:r>
            <a:r>
              <a:rPr lang="en-US" sz="2800" dirty="0" smtClean="0"/>
              <a:t>g Load</a:t>
            </a:r>
            <a:endParaRPr lang="ar-JO" dirty="0"/>
          </a:p>
        </p:txBody>
      </p:sp>
      <p:pic>
        <p:nvPicPr>
          <p:cNvPr id="5" name="Picture 6" descr="12459814_10201116525711950_1340240743_n.jpg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1853248"/>
            <a:ext cx="7920880" cy="4384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7991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Cooling Load</a:t>
            </a:r>
            <a:endParaRPr lang="ar-JO" dirty="0"/>
          </a:p>
        </p:txBody>
      </p:sp>
      <p:pic>
        <p:nvPicPr>
          <p:cNvPr id="4" name="عنصر نائب للمحتوى 3" descr="Untitled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l="2370" r="2370"/>
          <a:stretch>
            <a:fillRect/>
          </a:stretch>
        </p:blipFill>
        <p:spPr>
          <a:xfrm>
            <a:off x="251520" y="1853248"/>
            <a:ext cx="8505036" cy="47168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3701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84710" y="452718"/>
            <a:ext cx="7055380" cy="1752146"/>
          </a:xfrm>
        </p:spPr>
        <p:txBody>
          <a:bodyPr>
            <a:normAutofit/>
          </a:bodyPr>
          <a:lstStyle/>
          <a:p>
            <a:r>
              <a:rPr lang="en-US" sz="2800" dirty="0" smtClean="0">
                <a:solidFill>
                  <a:schemeClr val="tx1"/>
                </a:solidFill>
              </a:rPr>
              <a:t>This table shows the total cooling loads for the project</a:t>
            </a:r>
            <a:br>
              <a:rPr lang="en-US" sz="2800" dirty="0" smtClean="0">
                <a:solidFill>
                  <a:schemeClr val="tx1"/>
                </a:solidFill>
              </a:rPr>
            </a:br>
            <a:endParaRPr lang="ar-SA" sz="2800" dirty="0">
              <a:solidFill>
                <a:schemeClr val="tx1"/>
              </a:solidFill>
            </a:endParaRPr>
          </a:p>
        </p:txBody>
      </p:sp>
      <p:graphicFrame>
        <p:nvGraphicFramePr>
          <p:cNvPr id="3" name="جدول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51373151"/>
              </p:ext>
            </p:extLst>
          </p:nvPr>
        </p:nvGraphicFramePr>
        <p:xfrm>
          <a:off x="480941" y="2564904"/>
          <a:ext cx="8003232" cy="417646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001616"/>
                <a:gridCol w="4001616"/>
              </a:tblGrid>
              <a:tr h="69607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 dirty="0">
                          <a:effectLst/>
                        </a:rPr>
                        <a:t>Floor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 dirty="0">
                          <a:effectLst/>
                        </a:rPr>
                        <a:t>Q(kW)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69607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>
                          <a:effectLst/>
                        </a:rPr>
                        <a:t>Ground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 dirty="0" smtClean="0">
                          <a:effectLst/>
                          <a:latin typeface="AIGDT" panose="00000400000000000000" pitchFamily="2" charset="2"/>
                        </a:rPr>
                        <a:t>117.1</a:t>
                      </a:r>
                      <a:endParaRPr lang="en-US" sz="1400" dirty="0">
                        <a:effectLst/>
                        <a:latin typeface="AIGDT" panose="00000400000000000000" pitchFamily="2" charset="2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69607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>
                          <a:effectLst/>
                        </a:rPr>
                        <a:t>First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 dirty="0">
                          <a:effectLst/>
                          <a:latin typeface="AIGDT" panose="00000400000000000000" pitchFamily="2" charset="2"/>
                        </a:rPr>
                        <a:t>64.7</a:t>
                      </a:r>
                      <a:endParaRPr lang="en-US" sz="1400" dirty="0">
                        <a:effectLst/>
                        <a:latin typeface="AIGDT" panose="00000400000000000000" pitchFamily="2" charset="2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69607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>
                          <a:effectLst/>
                        </a:rPr>
                        <a:t>Second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 dirty="0">
                          <a:effectLst/>
                          <a:latin typeface="AIGDT" panose="00000400000000000000" pitchFamily="2" charset="2"/>
                        </a:rPr>
                        <a:t>112.64</a:t>
                      </a:r>
                      <a:endParaRPr lang="en-US" sz="1400" dirty="0">
                        <a:effectLst/>
                        <a:latin typeface="AIGDT" panose="00000400000000000000" pitchFamily="2" charset="2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69607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>
                          <a:effectLst/>
                        </a:rPr>
                        <a:t>Third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 dirty="0">
                          <a:effectLst/>
                          <a:latin typeface="AIGDT" panose="00000400000000000000" pitchFamily="2" charset="2"/>
                        </a:rPr>
                        <a:t>112.64</a:t>
                      </a:r>
                      <a:endParaRPr lang="en-US" sz="1400" dirty="0">
                        <a:effectLst/>
                        <a:latin typeface="AIGDT" panose="00000400000000000000" pitchFamily="2" charset="2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69607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>
                          <a:effectLst/>
                        </a:rPr>
                        <a:t>Fourth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 dirty="0">
                          <a:effectLst/>
                          <a:latin typeface="AIGDT" panose="00000400000000000000" pitchFamily="2" charset="2"/>
                        </a:rPr>
                        <a:t>71.45</a:t>
                      </a:r>
                      <a:endParaRPr lang="en-US" sz="1400" dirty="0">
                        <a:effectLst/>
                        <a:latin typeface="AIGDT" panose="00000400000000000000" pitchFamily="2" charset="2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pic>
        <p:nvPicPr>
          <p:cNvPr id="4" name="صورة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560" y="1348584"/>
            <a:ext cx="5258264" cy="89335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83974" y="260648"/>
            <a:ext cx="7055380" cy="140053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Heating Load calculation </a:t>
            </a:r>
            <a:endParaRPr lang="ar-SA" dirty="0">
              <a:solidFill>
                <a:schemeClr val="tx1"/>
              </a:solidFill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565083" y="1268760"/>
            <a:ext cx="6711654" cy="5184576"/>
          </a:xfrm>
        </p:spPr>
        <p:txBody>
          <a:bodyPr>
            <a:normAutofit fontScale="55000" lnSpcReduction="20000"/>
          </a:bodyPr>
          <a:lstStyle/>
          <a:p>
            <a:pPr algn="l" rtl="0">
              <a:buFont typeface="Wingdings" pitchFamily="2" charset="2"/>
              <a:buChar char="v"/>
            </a:pPr>
            <a:r>
              <a:rPr lang="en-US" sz="4400" dirty="0" smtClean="0"/>
              <a:t>Rate of heat transfer from the walls, ceiling and ground :-</a:t>
            </a:r>
          </a:p>
          <a:p>
            <a:pPr algn="ctr" rtl="0">
              <a:buNone/>
            </a:pPr>
            <a:r>
              <a:rPr lang="en-US" sz="4400" dirty="0" smtClean="0"/>
              <a:t>Q = U  </a:t>
            </a:r>
            <a:r>
              <a:rPr lang="ar-SA" sz="4400" dirty="0" smtClean="0"/>
              <a:t>×</a:t>
            </a:r>
            <a:r>
              <a:rPr lang="en-US" sz="4400" dirty="0" smtClean="0"/>
              <a:t> A </a:t>
            </a:r>
            <a:r>
              <a:rPr lang="ar-SA" sz="4400" dirty="0" smtClean="0"/>
              <a:t>× </a:t>
            </a:r>
            <a:r>
              <a:rPr lang="en-US" sz="4400" dirty="0" smtClean="0"/>
              <a:t> (Tin – Tout)</a:t>
            </a:r>
          </a:p>
          <a:p>
            <a:pPr algn="l" rtl="0"/>
            <a:endParaRPr lang="en-US" sz="4400" dirty="0" smtClean="0"/>
          </a:p>
          <a:p>
            <a:pPr algn="l" rtl="0">
              <a:buFont typeface="Wingdings" pitchFamily="2" charset="2"/>
              <a:buChar char="v"/>
            </a:pPr>
            <a:r>
              <a:rPr lang="en-US" sz="4400" dirty="0" smtClean="0"/>
              <a:t>Rate of heat transfer from the doors and windows:</a:t>
            </a:r>
          </a:p>
          <a:p>
            <a:pPr algn="ctr" rtl="0">
              <a:buNone/>
            </a:pPr>
            <a:r>
              <a:rPr lang="en-US" sz="4400" dirty="0" smtClean="0"/>
              <a:t>Q = U  </a:t>
            </a:r>
            <a:r>
              <a:rPr lang="ar-SA" sz="4400" dirty="0" smtClean="0"/>
              <a:t>×</a:t>
            </a:r>
            <a:r>
              <a:rPr lang="en-US" sz="4400" dirty="0" smtClean="0"/>
              <a:t> A </a:t>
            </a:r>
            <a:r>
              <a:rPr lang="ar-SA" sz="4400" dirty="0" smtClean="0"/>
              <a:t>× </a:t>
            </a:r>
            <a:r>
              <a:rPr lang="en-US" sz="4400" dirty="0" smtClean="0"/>
              <a:t> (Tin – Tout)</a:t>
            </a:r>
          </a:p>
          <a:p>
            <a:pPr algn="ctr" rtl="0">
              <a:buNone/>
            </a:pPr>
            <a:endParaRPr lang="en-US" sz="4400" dirty="0" smtClean="0"/>
          </a:p>
          <a:p>
            <a:pPr algn="l" rtl="0">
              <a:buFont typeface="Wingdings" pitchFamily="2" charset="2"/>
              <a:buChar char="v"/>
            </a:pPr>
            <a:r>
              <a:rPr lang="en-US" sz="4400" dirty="0" smtClean="0"/>
              <a:t>Heat loss due to infiltration:</a:t>
            </a:r>
          </a:p>
          <a:p>
            <a:pPr algn="ctr" rtl="0">
              <a:buNone/>
            </a:pPr>
            <a:r>
              <a:rPr lang="en-US" sz="4400" dirty="0" smtClean="0"/>
              <a:t>Q infiltration = ṁ</a:t>
            </a:r>
            <a:r>
              <a:rPr lang="en-US" sz="4400" dirty="0" smtClean="0">
                <a:latin typeface="Calibri"/>
                <a:cs typeface="Calibri"/>
              </a:rPr>
              <a:t> </a:t>
            </a:r>
            <a:r>
              <a:rPr lang="ar-SA" sz="4400" dirty="0" smtClean="0">
                <a:latin typeface="Calibri"/>
                <a:cs typeface="Calibri"/>
              </a:rPr>
              <a:t>×</a:t>
            </a:r>
            <a:r>
              <a:rPr lang="en-US" sz="4400" dirty="0" smtClean="0"/>
              <a:t> (h</a:t>
            </a:r>
            <a:r>
              <a:rPr lang="en-US" sz="4400" dirty="0" smtClean="0">
                <a:latin typeface="Calibri"/>
                <a:cs typeface="Calibri"/>
              </a:rPr>
              <a:t> ̥</a:t>
            </a:r>
            <a:r>
              <a:rPr lang="en-US" sz="4400" dirty="0" smtClean="0"/>
              <a:t> - hi ).</a:t>
            </a:r>
          </a:p>
          <a:p>
            <a:pPr algn="ctr" rtl="0">
              <a:buNone/>
            </a:pPr>
            <a:endParaRPr lang="en-US" sz="4400" dirty="0" smtClean="0"/>
          </a:p>
          <a:p>
            <a:pPr algn="l" rtl="0">
              <a:buFont typeface="Wingdings" pitchFamily="2" charset="2"/>
              <a:buChar char="v"/>
            </a:pPr>
            <a:r>
              <a:rPr lang="en-US" sz="4400" dirty="0" smtClean="0"/>
              <a:t>Heat gain due to ventilation:</a:t>
            </a:r>
          </a:p>
          <a:p>
            <a:pPr algn="ctr" rtl="0">
              <a:buNone/>
            </a:pPr>
            <a:r>
              <a:rPr lang="en-US" sz="4400" dirty="0" smtClean="0"/>
              <a:t>Q ventilation = ṁ </a:t>
            </a:r>
            <a:r>
              <a:rPr lang="ar-SA" sz="4400" dirty="0" smtClean="0"/>
              <a:t>×</a:t>
            </a:r>
            <a:r>
              <a:rPr lang="en-US" sz="4400" dirty="0" smtClean="0"/>
              <a:t> (h </a:t>
            </a:r>
            <a:r>
              <a:rPr lang="en-US" sz="4400" dirty="0" smtClean="0">
                <a:latin typeface="Calibri"/>
                <a:cs typeface="Calibri"/>
              </a:rPr>
              <a:t>̥</a:t>
            </a:r>
            <a:r>
              <a:rPr lang="en-US" sz="4400" dirty="0" smtClean="0"/>
              <a:t> - hi ).</a:t>
            </a:r>
          </a:p>
          <a:p>
            <a:pPr algn="l" rtl="0">
              <a:buFont typeface="Wingdings" pitchFamily="2" charset="2"/>
              <a:buChar char="v"/>
            </a:pPr>
            <a:endParaRPr lang="en-US" dirty="0" smtClean="0"/>
          </a:p>
          <a:p>
            <a:pPr algn="l" rtl="0">
              <a:buFont typeface="Wingdings" pitchFamily="2" charset="2"/>
              <a:buChar char="v"/>
            </a:pPr>
            <a:endParaRPr lang="en-US" dirty="0" smtClean="0"/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dirty="0" smtClean="0">
                <a:solidFill>
                  <a:schemeClr val="tx1"/>
                </a:solidFill>
              </a:rPr>
              <a:t>This table shows the total heating loads for the project</a:t>
            </a:r>
            <a:endParaRPr lang="ar-SA" sz="2800" dirty="0"/>
          </a:p>
        </p:txBody>
      </p:sp>
      <p:graphicFrame>
        <p:nvGraphicFramePr>
          <p:cNvPr id="3" name="جدول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8496520"/>
              </p:ext>
            </p:extLst>
          </p:nvPr>
        </p:nvGraphicFramePr>
        <p:xfrm>
          <a:off x="484710" y="1556792"/>
          <a:ext cx="8064896" cy="475026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032449"/>
                <a:gridCol w="4032447"/>
              </a:tblGrid>
              <a:tr h="79171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 dirty="0">
                          <a:effectLst/>
                        </a:rPr>
                        <a:t>Floor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 dirty="0">
                          <a:effectLst/>
                        </a:rPr>
                        <a:t>Q(kW)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79171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 dirty="0">
                          <a:effectLst/>
                        </a:rPr>
                        <a:t>Ground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 dirty="0">
                          <a:effectLst/>
                          <a:latin typeface="AIGDT" panose="00000400000000000000" pitchFamily="2" charset="2"/>
                        </a:rPr>
                        <a:t>82.3</a:t>
                      </a:r>
                      <a:endParaRPr lang="en-US" sz="1400" dirty="0">
                        <a:effectLst/>
                        <a:latin typeface="AIGDT" panose="00000400000000000000" pitchFamily="2" charset="2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79171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 dirty="0">
                          <a:effectLst/>
                        </a:rPr>
                        <a:t>First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 dirty="0">
                          <a:effectLst/>
                          <a:latin typeface="AIGDT" panose="00000400000000000000" pitchFamily="2" charset="2"/>
                        </a:rPr>
                        <a:t>31.6</a:t>
                      </a:r>
                      <a:endParaRPr lang="en-US" sz="1400" dirty="0">
                        <a:effectLst/>
                        <a:latin typeface="AIGDT" panose="00000400000000000000" pitchFamily="2" charset="2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79171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 dirty="0">
                          <a:effectLst/>
                        </a:rPr>
                        <a:t>Second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 dirty="0">
                          <a:effectLst/>
                          <a:latin typeface="AIGDT" panose="00000400000000000000" pitchFamily="2" charset="2"/>
                        </a:rPr>
                        <a:t>76</a:t>
                      </a:r>
                      <a:endParaRPr lang="en-US" sz="1400" dirty="0">
                        <a:effectLst/>
                        <a:latin typeface="AIGDT" panose="00000400000000000000" pitchFamily="2" charset="2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79171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 dirty="0">
                          <a:effectLst/>
                        </a:rPr>
                        <a:t>Third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 dirty="0">
                          <a:effectLst/>
                          <a:latin typeface="AIGDT" panose="00000400000000000000" pitchFamily="2" charset="2"/>
                        </a:rPr>
                        <a:t>76</a:t>
                      </a:r>
                      <a:endParaRPr lang="en-US" sz="1400" dirty="0">
                        <a:effectLst/>
                        <a:latin typeface="AIGDT" panose="00000400000000000000" pitchFamily="2" charset="2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79171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 dirty="0">
                          <a:effectLst/>
                        </a:rPr>
                        <a:t>Fourth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 dirty="0">
                          <a:effectLst/>
                          <a:latin typeface="AIGDT" panose="00000400000000000000" pitchFamily="2" charset="2"/>
                        </a:rPr>
                        <a:t>37.5</a:t>
                      </a:r>
                      <a:endParaRPr lang="en-US" sz="1400" dirty="0">
                        <a:effectLst/>
                        <a:latin typeface="AIGDT" panose="00000400000000000000" pitchFamily="2" charset="2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6950145" cy="1872208"/>
          </a:xfrm>
        </p:spPr>
        <p:txBody>
          <a:bodyPr/>
          <a:lstStyle/>
          <a:p>
            <a:r>
              <a:rPr lang="en-US" dirty="0"/>
              <a:t>VRF </a:t>
            </a:r>
            <a:r>
              <a:rPr lang="en-US" dirty="0" smtClean="0"/>
              <a:t>System</a:t>
            </a:r>
            <a:br>
              <a:rPr lang="en-US" dirty="0" smtClean="0"/>
            </a:br>
            <a:r>
              <a:rPr lang="en-US" sz="1800" dirty="0"/>
              <a:t>Variable refrigerant flow (VRF) is an air-condition system </a:t>
            </a:r>
            <a:r>
              <a:rPr lang="en-US" sz="1800" dirty="0" smtClean="0"/>
              <a:t>configuration </a:t>
            </a:r>
            <a:r>
              <a:rPr lang="en-US" sz="1800" dirty="0"/>
              <a:t>where there is one outdoor condensing </a:t>
            </a:r>
            <a:r>
              <a:rPr lang="en-US" sz="1800" dirty="0" smtClean="0"/>
              <a:t>unit</a:t>
            </a:r>
            <a:br>
              <a:rPr lang="en-US" sz="1800" dirty="0" smtClean="0"/>
            </a:br>
            <a:r>
              <a:rPr lang="en-US" sz="1800" dirty="0" smtClean="0"/>
              <a:t>and multiple indoor units.</a:t>
            </a:r>
            <a:br>
              <a:rPr lang="en-US" sz="1800" dirty="0" smtClean="0"/>
            </a:br>
            <a:r>
              <a:rPr lang="en-US" sz="4400" dirty="0"/>
              <a:t/>
            </a:r>
            <a:br>
              <a:rPr lang="en-US" sz="4400" dirty="0"/>
            </a:br>
            <a:endParaRPr lang="ar-JO" dirty="0"/>
          </a:p>
        </p:txBody>
      </p:sp>
      <p:pic>
        <p:nvPicPr>
          <p:cNvPr id="3074" name="Picture 2" descr="Related image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04679"/>
            <a:ext cx="8208912" cy="46679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05777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84710" y="452718"/>
            <a:ext cx="7055380" cy="1968170"/>
          </a:xfrm>
        </p:spPr>
        <p:txBody>
          <a:bodyPr/>
          <a:lstStyle/>
          <a:p>
            <a:r>
              <a:rPr lang="en-US" sz="4400" dirty="0">
                <a:solidFill>
                  <a:schemeClr val="tx1"/>
                </a:solidFill>
              </a:rPr>
              <a:t>VRF </a:t>
            </a:r>
            <a:r>
              <a:rPr lang="en-US" sz="4400" dirty="0" smtClean="0">
                <a:solidFill>
                  <a:schemeClr val="tx1"/>
                </a:solidFill>
              </a:rPr>
              <a:t>SYSTEM</a:t>
            </a:r>
            <a:br>
              <a:rPr lang="en-US" sz="4400" dirty="0" smtClean="0">
                <a:solidFill>
                  <a:schemeClr val="tx1"/>
                </a:solidFill>
              </a:rPr>
            </a:br>
            <a:r>
              <a:rPr lang="en-US" sz="2800" dirty="0" smtClean="0">
                <a:solidFill>
                  <a:schemeClr val="tx1"/>
                </a:solidFill>
              </a:rPr>
              <a:t>out door units for ground floor</a:t>
            </a:r>
            <a:endParaRPr lang="ar-JO" sz="2800" dirty="0"/>
          </a:p>
        </p:txBody>
      </p:sp>
      <p:graphicFrame>
        <p:nvGraphicFramePr>
          <p:cNvPr id="4" name="عنصر نائب للمحتوى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71064532"/>
              </p:ext>
            </p:extLst>
          </p:nvPr>
        </p:nvGraphicFramePr>
        <p:xfrm>
          <a:off x="323528" y="1988840"/>
          <a:ext cx="8352929" cy="417646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80808"/>
                <a:gridCol w="976440"/>
                <a:gridCol w="1965227"/>
                <a:gridCol w="1965227"/>
                <a:gridCol w="1965227"/>
              </a:tblGrid>
              <a:tr h="143631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600" dirty="0">
                          <a:effectLst/>
                        </a:rPr>
                        <a:t>Unit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600" dirty="0">
                          <a:effectLst/>
                        </a:rPr>
                        <a:t>Cooling Load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600" dirty="0">
                          <a:effectLst/>
                        </a:rPr>
                        <a:t>(HP)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600" dirty="0">
                          <a:effectLst/>
                        </a:rPr>
                        <a:t>Cooling load </a:t>
                      </a:r>
                      <a:br>
                        <a:rPr lang="en-US" sz="1600" dirty="0">
                          <a:effectLst/>
                        </a:rPr>
                      </a:br>
                      <a:r>
                        <a:rPr lang="en-US" sz="1600" dirty="0">
                          <a:effectLst/>
                        </a:rPr>
                        <a:t>(kW )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600" dirty="0">
                          <a:effectLst/>
                        </a:rPr>
                        <a:t>Outdoor  Unit Name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600" dirty="0">
                          <a:effectLst/>
                        </a:rPr>
                        <a:t>Dimension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53855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600">
                          <a:effectLst/>
                        </a:rPr>
                        <a:t>Unit g-1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600">
                          <a:effectLst/>
                        </a:rPr>
                        <a:t>22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600"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600">
                          <a:effectLst/>
                        </a:rPr>
                        <a:t>317.3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600">
                          <a:effectLst/>
                        </a:rPr>
                        <a:t>-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600" dirty="0">
                          <a:effectLst/>
                        </a:rPr>
                        <a:t>(880x1703x765)x2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116137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600">
                          <a:effectLst/>
                        </a:rPr>
                        <a:t>Unit g-2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600">
                          <a:effectLst/>
                        </a:rPr>
                        <a:t>22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pPr rtl="1"/>
                      <a:endParaRPr lang="ar-J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600">
                          <a:effectLst/>
                        </a:rPr>
                        <a:t>-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600" dirty="0">
                          <a:effectLst/>
                        </a:rPr>
                        <a:t>(880x1703x765)x2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52011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600">
                          <a:effectLst/>
                        </a:rPr>
                        <a:t>Unit g-2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600">
                          <a:effectLst/>
                        </a:rPr>
                        <a:t>22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600">
                          <a:effectLst/>
                        </a:rPr>
                        <a:t>-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600" dirty="0">
                          <a:effectLst/>
                        </a:rPr>
                        <a:t>(880x1703x765)x2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52011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600">
                          <a:effectLst/>
                        </a:rPr>
                        <a:t>Unit g-2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600">
                          <a:effectLst/>
                        </a:rPr>
                        <a:t>22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600">
                          <a:effectLst/>
                        </a:rPr>
                        <a:t>-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600" dirty="0">
                          <a:effectLst/>
                        </a:rPr>
                        <a:t>(880x1703x765)x2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-1951469" y="-72717"/>
            <a:ext cx="13683980" cy="5386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100" b="1" i="0" u="none" strike="noStrike" cap="none" normalizeH="0" baseline="0" dirty="0" smtClean="0" bmk="">
                <a:ln>
                  <a:noFill/>
                </a:ln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kumimoji="0" lang="en-US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80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VENTALATION</a:t>
            </a:r>
            <a:endParaRPr lang="ar-JO" dirty="0"/>
          </a:p>
        </p:txBody>
      </p:sp>
      <p:pic>
        <p:nvPicPr>
          <p:cNvPr id="6" name="عنصر نائب للمحتوى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317" y="1804796"/>
            <a:ext cx="4486699" cy="4740200"/>
          </a:xfrm>
        </p:spPr>
      </p:pic>
      <p:pic>
        <p:nvPicPr>
          <p:cNvPr id="7" name="Content Placeholder 3" descr="P1010120.jpg"/>
          <p:cNvPicPr>
            <a:picLocks noGrp="1"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64" b="8364"/>
          <a:stretch>
            <a:fillRect/>
          </a:stretch>
        </p:blipFill>
        <p:spPr>
          <a:xfrm>
            <a:off x="4716016" y="1804796"/>
            <a:ext cx="4113213" cy="47418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6735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251520" y="171753"/>
            <a:ext cx="7055380" cy="1400530"/>
          </a:xfrm>
        </p:spPr>
        <p:txBody>
          <a:bodyPr/>
          <a:lstStyle/>
          <a:p>
            <a:r>
              <a:rPr lang="en-US" sz="5400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</a:rPr>
              <a:t>Plumbing System</a:t>
            </a:r>
            <a:endParaRPr lang="ar-SA" dirty="0">
              <a:solidFill>
                <a:schemeClr val="tx1"/>
              </a:solidFill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0" y="1844824"/>
            <a:ext cx="6711654" cy="4195481"/>
          </a:xfrm>
        </p:spPr>
        <p:txBody>
          <a:bodyPr/>
          <a:lstStyle/>
          <a:p>
            <a:pPr algn="l" rtl="0">
              <a:buFont typeface="Wingdings" pitchFamily="2" charset="2"/>
              <a:buChar char="v"/>
            </a:pPr>
            <a:r>
              <a:rPr lang="en-US" sz="2800" dirty="0" smtClean="0">
                <a:latin typeface="Georgia" panose="02040502050405020303" pitchFamily="18" charset="0"/>
                <a:cs typeface="Georgia" panose="02040502050405020303" pitchFamily="18" charset="0"/>
              </a:rPr>
              <a:t>Consists of two parts : </a:t>
            </a:r>
            <a:br>
              <a:rPr lang="en-US" sz="2800" dirty="0" smtClean="0">
                <a:latin typeface="Georgia" panose="02040502050405020303" pitchFamily="18" charset="0"/>
                <a:cs typeface="Georgia" panose="02040502050405020303" pitchFamily="18" charset="0"/>
              </a:rPr>
            </a:br>
            <a:r>
              <a:rPr lang="en-US" sz="2800" dirty="0" smtClean="0">
                <a:latin typeface="Georgia" panose="02040502050405020303" pitchFamily="18" charset="0"/>
                <a:cs typeface="Georgia" panose="02040502050405020303" pitchFamily="18" charset="0"/>
              </a:rPr>
              <a:t/>
            </a:r>
            <a:br>
              <a:rPr lang="en-US" sz="2800" dirty="0" smtClean="0">
                <a:latin typeface="Georgia" panose="02040502050405020303" pitchFamily="18" charset="0"/>
                <a:cs typeface="Georgia" panose="02040502050405020303" pitchFamily="18" charset="0"/>
              </a:rPr>
            </a:br>
            <a:r>
              <a:rPr lang="en-US" sz="2800" dirty="0" smtClean="0">
                <a:latin typeface="Georgia" panose="02040502050405020303" pitchFamily="18" charset="0"/>
                <a:cs typeface="Georgia" panose="02040502050405020303" pitchFamily="18" charset="0"/>
              </a:rPr>
              <a:t>1</a:t>
            </a:r>
            <a:r>
              <a:rPr lang="ar-AE" sz="2800" dirty="0" smtClean="0">
                <a:latin typeface="Georgia" panose="02040502050405020303" pitchFamily="18" charset="0"/>
                <a:cs typeface="Georgia" panose="02040502050405020303" pitchFamily="18" charset="0"/>
              </a:rPr>
              <a:t>ـ</a:t>
            </a:r>
            <a:r>
              <a:rPr lang="en-US" sz="2800" dirty="0" smtClean="0">
                <a:latin typeface="Georgia" panose="02040502050405020303" pitchFamily="18" charset="0"/>
                <a:cs typeface="Georgia" panose="02040502050405020303" pitchFamily="18" charset="0"/>
              </a:rPr>
              <a:t> Water Supply System.</a:t>
            </a:r>
            <a:br>
              <a:rPr lang="en-US" sz="2800" dirty="0" smtClean="0">
                <a:latin typeface="Georgia" panose="02040502050405020303" pitchFamily="18" charset="0"/>
                <a:cs typeface="Georgia" panose="02040502050405020303" pitchFamily="18" charset="0"/>
              </a:rPr>
            </a:br>
            <a:r>
              <a:rPr lang="en-US" sz="2800" dirty="0" smtClean="0">
                <a:latin typeface="Georgia" panose="02040502050405020303" pitchFamily="18" charset="0"/>
                <a:cs typeface="Georgia" panose="02040502050405020303" pitchFamily="18" charset="0"/>
              </a:rPr>
              <a:t/>
            </a:r>
            <a:br>
              <a:rPr lang="en-US" sz="2800" dirty="0" smtClean="0">
                <a:latin typeface="Georgia" panose="02040502050405020303" pitchFamily="18" charset="0"/>
                <a:cs typeface="Georgia" panose="02040502050405020303" pitchFamily="18" charset="0"/>
              </a:rPr>
            </a:br>
            <a:r>
              <a:rPr lang="en-US" sz="2800" dirty="0" smtClean="0">
                <a:latin typeface="Georgia" panose="02040502050405020303" pitchFamily="18" charset="0"/>
                <a:cs typeface="Georgia" panose="02040502050405020303" pitchFamily="18" charset="0"/>
              </a:rPr>
              <a:t>2- Drainage System </a:t>
            </a:r>
            <a:r>
              <a:rPr lang="ar-SA" sz="2800" dirty="0" smtClean="0">
                <a:latin typeface="Georgia" panose="02040502050405020303" pitchFamily="18" charset="0"/>
                <a:cs typeface="Georgia" panose="02040502050405020303" pitchFamily="18" charset="0"/>
              </a:rPr>
              <a:t>.</a:t>
            </a:r>
            <a:endParaRPr lang="ar-SA" dirty="0"/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1268760"/>
            <a:ext cx="4032448" cy="5044086"/>
          </a:xfrm>
          <a:prstGeom prst="rect">
            <a:avLst/>
          </a:prstGeom>
        </p:spPr>
      </p:pic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43000"/>
          </a:xfrm>
        </p:spPr>
        <p:txBody>
          <a:bodyPr/>
          <a:lstStyle/>
          <a:p>
            <a:pPr algn="ctr"/>
            <a:r>
              <a:rPr lang="ar-SA" dirty="0" smtClean="0">
                <a:solidFill>
                  <a:schemeClr val="tx1"/>
                </a:solidFill>
              </a:rPr>
              <a:t> </a:t>
            </a:r>
            <a:r>
              <a:rPr lang="en-US" dirty="0" smtClean="0">
                <a:solidFill>
                  <a:schemeClr val="tx1"/>
                </a:solidFill>
              </a:rPr>
              <a:t>Project outline</a:t>
            </a:r>
            <a:endParaRPr lang="ar-SA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521507" y="980728"/>
            <a:ext cx="8229600" cy="5143536"/>
          </a:xfrm>
        </p:spPr>
        <p:txBody>
          <a:bodyPr>
            <a:normAutofit/>
          </a:bodyPr>
          <a:lstStyle/>
          <a:p>
            <a:pPr algn="l" rtl="0">
              <a:buClr>
                <a:schemeClr val="bg2">
                  <a:lumMod val="75000"/>
                </a:schemeClr>
              </a:buClr>
              <a:buFont typeface="Wingdings" pitchFamily="2" charset="2"/>
              <a:buChar char="v"/>
            </a:pPr>
            <a:r>
              <a:rPr lang="en-US" b="1" dirty="0" smtClean="0"/>
              <a:t>Chapter one: Introduction</a:t>
            </a:r>
          </a:p>
          <a:p>
            <a:pPr algn="l" rtl="0">
              <a:buNone/>
            </a:pPr>
            <a:r>
              <a:rPr lang="en-US" dirty="0" smtClean="0"/>
              <a:t> 	Includes an overview, the project objectives and time table .</a:t>
            </a:r>
          </a:p>
          <a:p>
            <a:pPr algn="l" rtl="0">
              <a:buNone/>
            </a:pPr>
            <a:r>
              <a:rPr lang="en-US" dirty="0" smtClean="0"/>
              <a:t> </a:t>
            </a:r>
          </a:p>
          <a:p>
            <a:pPr algn="l" rtl="0">
              <a:buFont typeface="Wingdings" pitchFamily="2" charset="2"/>
              <a:buChar char="v"/>
            </a:pPr>
            <a:r>
              <a:rPr lang="en-US" b="1" dirty="0" smtClean="0"/>
              <a:t>chapter two: Heating load</a:t>
            </a:r>
          </a:p>
          <a:p>
            <a:pPr algn="l" rtl="0">
              <a:buNone/>
            </a:pPr>
            <a:r>
              <a:rPr lang="en-US" dirty="0" smtClean="0"/>
              <a:t>     Includes a sample calculation for one room in details and the other rooms loads.</a:t>
            </a:r>
            <a:br>
              <a:rPr lang="en-US" dirty="0" smtClean="0"/>
            </a:br>
            <a:endParaRPr lang="en-US" dirty="0" smtClean="0"/>
          </a:p>
          <a:p>
            <a:pPr algn="l" rtl="0">
              <a:buFont typeface="Wingdings" pitchFamily="2" charset="2"/>
              <a:buChar char="v"/>
            </a:pPr>
            <a:r>
              <a:rPr lang="en-US" b="1" dirty="0" smtClean="0"/>
              <a:t>Chapter  three : Cooling load</a:t>
            </a:r>
          </a:p>
          <a:p>
            <a:pPr algn="l" rtl="0">
              <a:buNone/>
            </a:pPr>
            <a:r>
              <a:rPr lang="en-US" dirty="0" smtClean="0"/>
              <a:t>     Includes a sample calculation for one room in details and the other rooms loads</a:t>
            </a:r>
          </a:p>
          <a:p>
            <a:pPr algn="l" rtl="0">
              <a:buClr>
                <a:srgbClr val="7030A0"/>
              </a:buClr>
            </a:pPr>
            <a:endParaRPr lang="en-US" dirty="0" smtClean="0"/>
          </a:p>
          <a:p>
            <a:pPr algn="l" rtl="0">
              <a:buNone/>
            </a:pPr>
            <a:r>
              <a:rPr lang="en-US" dirty="0" smtClean="0"/>
              <a:t>	</a:t>
            </a:r>
          </a:p>
          <a:p>
            <a:pPr algn="l"/>
            <a:endParaRPr lang="ar-SA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500034" y="428604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Water Supply System </a:t>
            </a:r>
            <a:endParaRPr lang="ar-SA" dirty="0">
              <a:solidFill>
                <a:schemeClr val="tx1"/>
              </a:solidFill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457200" y="1643050"/>
            <a:ext cx="8229600" cy="4681550"/>
          </a:xfrm>
        </p:spPr>
        <p:txBody>
          <a:bodyPr/>
          <a:lstStyle/>
          <a:p>
            <a:pPr algn="l" rtl="0">
              <a:buFont typeface="Wingdings" pitchFamily="2" charset="2"/>
              <a:buChar char="q"/>
            </a:pPr>
            <a:r>
              <a:rPr lang="en-US" dirty="0" smtClean="0"/>
              <a:t> </a:t>
            </a:r>
            <a:r>
              <a:rPr lang="en-US" sz="2400" dirty="0" smtClean="0"/>
              <a:t>There are two basic types of water distribution systems for building .</a:t>
            </a:r>
          </a:p>
          <a:p>
            <a:pPr algn="l" rtl="0">
              <a:buFont typeface="Wingdings" pitchFamily="2" charset="2"/>
              <a:buChar char="q"/>
            </a:pPr>
            <a:endParaRPr lang="en-US" sz="2400" dirty="0" smtClean="0"/>
          </a:p>
          <a:p>
            <a:pPr algn="l" rtl="0">
              <a:buFont typeface="Wingdings" pitchFamily="2" charset="2"/>
              <a:buChar char="v"/>
            </a:pPr>
            <a:r>
              <a:rPr lang="en-US" sz="2400" dirty="0" smtClean="0"/>
              <a:t> Up feed</a:t>
            </a:r>
          </a:p>
          <a:p>
            <a:pPr algn="l" rtl="0">
              <a:buNone/>
            </a:pPr>
            <a:r>
              <a:rPr lang="en-US" sz="2400" dirty="0" smtClean="0"/>
              <a:t> distribution system.</a:t>
            </a:r>
          </a:p>
          <a:p>
            <a:pPr algn="l" rtl="0">
              <a:buNone/>
            </a:pPr>
            <a:endParaRPr lang="en-US" sz="2400" dirty="0" smtClean="0"/>
          </a:p>
          <a:p>
            <a:pPr algn="l" rtl="0">
              <a:buFont typeface="Wingdings" pitchFamily="2" charset="2"/>
              <a:buChar char="v"/>
            </a:pPr>
            <a:r>
              <a:rPr lang="en-US" sz="2400" dirty="0" smtClean="0"/>
              <a:t> Down feed</a:t>
            </a:r>
          </a:p>
          <a:p>
            <a:pPr algn="l" rtl="0">
              <a:buNone/>
            </a:pPr>
            <a:r>
              <a:rPr lang="en-US" sz="2400" dirty="0" smtClean="0"/>
              <a:t>distribution system.</a:t>
            </a:r>
          </a:p>
          <a:p>
            <a:pPr algn="l" rtl="0">
              <a:buNone/>
            </a:pPr>
            <a:endParaRPr lang="ar-SA" dirty="0"/>
          </a:p>
        </p:txBody>
      </p:sp>
      <p:pic>
        <p:nvPicPr>
          <p:cNvPr id="4" name="Content Placeholder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0430" y="2643182"/>
            <a:ext cx="5643570" cy="42148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split dir="in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Water Supply System </a:t>
            </a:r>
            <a:endParaRPr lang="ar-SA" dirty="0">
              <a:solidFill>
                <a:schemeClr val="tx1"/>
              </a:solidFill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179512" y="1340768"/>
            <a:ext cx="6711654" cy="4195481"/>
          </a:xfrm>
        </p:spPr>
        <p:txBody>
          <a:bodyPr/>
          <a:lstStyle/>
          <a:p>
            <a:pPr algn="l" rtl="0">
              <a:buFont typeface="Wingdings" pitchFamily="2" charset="2"/>
              <a:buChar char="v"/>
            </a:pPr>
            <a:r>
              <a:rPr lang="en-US" altLang="en-US" sz="2800" dirty="0" smtClean="0">
                <a:latin typeface="Georgia" pitchFamily="18" charset="0"/>
                <a:cs typeface="Georgia" pitchFamily="18" charset="0"/>
              </a:rPr>
              <a:t>Network of pipes that transport hot and cold potable water under pressure</a:t>
            </a:r>
          </a:p>
          <a:p>
            <a:pPr algn="l" rtl="0"/>
            <a:endParaRPr lang="en-US" altLang="en-US" sz="2800" dirty="0" smtClean="0">
              <a:solidFill>
                <a:srgbClr val="B50E20"/>
              </a:solidFill>
              <a:latin typeface="Georgia" pitchFamily="18" charset="0"/>
              <a:cs typeface="Georgia" pitchFamily="18" charset="0"/>
            </a:endParaRPr>
          </a:p>
          <a:p>
            <a:pPr algn="l" rtl="0"/>
            <a:r>
              <a:rPr lang="en-US" altLang="en-US" sz="2000" b="1" dirty="0" smtClean="0">
                <a:solidFill>
                  <a:srgbClr val="B50E20"/>
                </a:solidFill>
                <a:latin typeface="Georgia" pitchFamily="18" charset="0"/>
                <a:cs typeface="Georgia" pitchFamily="18" charset="0"/>
              </a:rPr>
              <a:t>Fixture</a:t>
            </a:r>
            <a:r>
              <a:rPr lang="en-US" altLang="en-US" sz="2000" dirty="0" smtClean="0">
                <a:solidFill>
                  <a:srgbClr val="B50E20"/>
                </a:solidFill>
                <a:latin typeface="Georgia" pitchFamily="18" charset="0"/>
                <a:cs typeface="Georgia" pitchFamily="18" charset="0"/>
              </a:rPr>
              <a:t> </a:t>
            </a:r>
            <a:r>
              <a:rPr lang="en-US" altLang="en-US" sz="2000" dirty="0" smtClean="0">
                <a:latin typeface="Georgia" pitchFamily="18" charset="0"/>
                <a:cs typeface="Georgia" pitchFamily="18" charset="0"/>
              </a:rPr>
              <a:t>– A device that uses water</a:t>
            </a:r>
          </a:p>
          <a:p>
            <a:pPr algn="l" rtl="0">
              <a:buNone/>
            </a:pPr>
            <a:r>
              <a:rPr lang="en-US" altLang="en-US" sz="2000" dirty="0" smtClean="0">
                <a:latin typeface="Georgia" pitchFamily="18" charset="0"/>
                <a:cs typeface="Georgia" pitchFamily="18" charset="0"/>
              </a:rPr>
              <a:t> (sink, toilet, dishwasher, etc.).</a:t>
            </a:r>
          </a:p>
          <a:p>
            <a:pPr algn="l" rtl="0">
              <a:buNone/>
            </a:pPr>
            <a:endParaRPr lang="en-US" altLang="en-US" sz="2000" dirty="0" smtClean="0">
              <a:solidFill>
                <a:srgbClr val="B50E20"/>
              </a:solidFill>
              <a:latin typeface="Georgia" pitchFamily="18" charset="0"/>
              <a:cs typeface="Georgia" pitchFamily="18" charset="0"/>
            </a:endParaRPr>
          </a:p>
          <a:p>
            <a:pPr algn="l" rtl="0"/>
            <a:r>
              <a:rPr lang="en-US" altLang="en-US" sz="2000" b="1" dirty="0" smtClean="0">
                <a:solidFill>
                  <a:srgbClr val="B50E20"/>
                </a:solidFill>
                <a:latin typeface="Georgia" pitchFamily="18" charset="0"/>
                <a:cs typeface="Georgia" pitchFamily="18" charset="0"/>
              </a:rPr>
              <a:t>Water Heater </a:t>
            </a:r>
            <a:r>
              <a:rPr lang="en-US" altLang="en-US" sz="2000" dirty="0" smtClean="0">
                <a:latin typeface="Georgia" pitchFamily="18" charset="0"/>
                <a:cs typeface="Georgia" pitchFamily="18" charset="0"/>
              </a:rPr>
              <a:t>– Large insulated tanks </a:t>
            </a:r>
          </a:p>
          <a:p>
            <a:pPr algn="l" rtl="0">
              <a:buNone/>
            </a:pPr>
            <a:r>
              <a:rPr lang="en-US" altLang="en-US" sz="2000" dirty="0" smtClean="0">
                <a:latin typeface="Georgia" pitchFamily="18" charset="0"/>
                <a:cs typeface="Georgia" pitchFamily="18" charset="0"/>
              </a:rPr>
              <a:t>that heat cold water to be distributed</a:t>
            </a:r>
          </a:p>
          <a:p>
            <a:pPr algn="l" rtl="0">
              <a:buNone/>
            </a:pPr>
            <a:r>
              <a:rPr lang="en-US" altLang="en-US" sz="2000" dirty="0" smtClean="0">
                <a:latin typeface="Georgia" pitchFamily="18" charset="0"/>
                <a:cs typeface="Georgia" pitchFamily="18" charset="0"/>
              </a:rPr>
              <a:t> in the hot water supply lines.</a:t>
            </a:r>
          </a:p>
          <a:p>
            <a:pPr algn="l" rtl="0"/>
            <a:endParaRPr lang="ar-SA" dirty="0"/>
          </a:p>
        </p:txBody>
      </p:sp>
      <p:pic>
        <p:nvPicPr>
          <p:cNvPr id="4" name="Picture 3" descr="water supply.bmp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18401" y="2132856"/>
            <a:ext cx="3000364" cy="44291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circl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Water Supply System </a:t>
            </a:r>
            <a:endParaRPr lang="ar-SA" dirty="0">
              <a:solidFill>
                <a:schemeClr val="tx1"/>
              </a:solidFill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algn="l" rtl="0"/>
            <a:r>
              <a:rPr lang="en-US" altLang="en-US" sz="2000" b="1" dirty="0" smtClean="0">
                <a:solidFill>
                  <a:srgbClr val="C00000"/>
                </a:solidFill>
                <a:latin typeface="Georgia" pitchFamily="18" charset="0"/>
                <a:cs typeface="Georgia" pitchFamily="18" charset="0"/>
              </a:rPr>
              <a:t>Water Main </a:t>
            </a:r>
            <a:r>
              <a:rPr lang="en-US" altLang="en-US" sz="2000" dirty="0" smtClean="0">
                <a:latin typeface="Georgia" pitchFamily="18" charset="0"/>
                <a:cs typeface="Georgia" pitchFamily="18" charset="0"/>
              </a:rPr>
              <a:t>– Supply pipe installed and</a:t>
            </a:r>
          </a:p>
          <a:p>
            <a:pPr algn="l" rtl="0">
              <a:buNone/>
            </a:pPr>
            <a:r>
              <a:rPr lang="en-US" altLang="en-US" sz="2000" dirty="0" smtClean="0">
                <a:latin typeface="Georgia" pitchFamily="18" charset="0"/>
                <a:cs typeface="Georgia" pitchFamily="18" charset="0"/>
              </a:rPr>
              <a:t> maintained by a public entity and on </a:t>
            </a:r>
          </a:p>
          <a:p>
            <a:pPr algn="l" rtl="0">
              <a:buNone/>
            </a:pPr>
            <a:r>
              <a:rPr lang="en-US" altLang="en-US" sz="2000" dirty="0" smtClean="0">
                <a:latin typeface="Georgia" pitchFamily="18" charset="0"/>
                <a:cs typeface="Georgia" pitchFamily="18" charset="0"/>
              </a:rPr>
              <a:t> public property.</a:t>
            </a:r>
          </a:p>
          <a:p>
            <a:pPr algn="l" rtl="0">
              <a:buNone/>
            </a:pPr>
            <a:endParaRPr lang="en-US" altLang="en-US" sz="2000" dirty="0" smtClean="0">
              <a:latin typeface="Georgia" pitchFamily="18" charset="0"/>
              <a:cs typeface="Georgia" pitchFamily="18" charset="0"/>
            </a:endParaRPr>
          </a:p>
          <a:p>
            <a:pPr algn="l" rtl="0"/>
            <a:r>
              <a:rPr lang="en-US" altLang="en-US" sz="2000" b="1" dirty="0" smtClean="0">
                <a:solidFill>
                  <a:srgbClr val="C00000"/>
                </a:solidFill>
                <a:latin typeface="Georgia" pitchFamily="18" charset="0"/>
                <a:cs typeface="Georgia" pitchFamily="18" charset="0"/>
              </a:rPr>
              <a:t>Water Service </a:t>
            </a:r>
            <a:r>
              <a:rPr lang="en-US" altLang="en-US" sz="2000" dirty="0" smtClean="0">
                <a:latin typeface="Georgia" pitchFamily="18" charset="0"/>
                <a:cs typeface="Georgia" pitchFamily="18" charset="0"/>
              </a:rPr>
              <a:t>– Pipe from the water main to the </a:t>
            </a:r>
          </a:p>
          <a:p>
            <a:pPr algn="l" rtl="0">
              <a:buNone/>
            </a:pPr>
            <a:r>
              <a:rPr lang="en-US" altLang="en-US" sz="2000" dirty="0" smtClean="0">
                <a:latin typeface="Georgia" pitchFamily="18" charset="0"/>
                <a:cs typeface="Georgia" pitchFamily="18" charset="0"/>
              </a:rPr>
              <a:t>building supply pipes.</a:t>
            </a:r>
          </a:p>
          <a:p>
            <a:pPr algn="l" rtl="0">
              <a:buNone/>
            </a:pPr>
            <a:endParaRPr lang="en-US" altLang="en-US" sz="2000" dirty="0" smtClean="0">
              <a:latin typeface="Georgia" pitchFamily="18" charset="0"/>
              <a:cs typeface="Georgia" pitchFamily="18" charset="0"/>
            </a:endParaRPr>
          </a:p>
          <a:p>
            <a:pPr algn="l" rtl="0"/>
            <a:r>
              <a:rPr lang="en-US" altLang="en-US" sz="2000" b="1" dirty="0" smtClean="0">
                <a:solidFill>
                  <a:srgbClr val="C00000"/>
                </a:solidFill>
                <a:latin typeface="Georgia" pitchFamily="18" charset="0"/>
                <a:cs typeface="Georgia" pitchFamily="18" charset="0"/>
              </a:rPr>
              <a:t>Water meter</a:t>
            </a:r>
            <a:r>
              <a:rPr lang="en-US" altLang="en-US" sz="2000" b="1" dirty="0" smtClean="0">
                <a:solidFill>
                  <a:srgbClr val="0070C0"/>
                </a:solidFill>
                <a:latin typeface="Georgia" pitchFamily="18" charset="0"/>
                <a:cs typeface="Georgia" pitchFamily="18" charset="0"/>
              </a:rPr>
              <a:t> </a:t>
            </a:r>
            <a:r>
              <a:rPr lang="en-US" altLang="en-US" sz="2000" dirty="0" smtClean="0">
                <a:latin typeface="Georgia" pitchFamily="18" charset="0"/>
                <a:cs typeface="Georgia" pitchFamily="18" charset="0"/>
              </a:rPr>
              <a:t>– Measures the amount of water</a:t>
            </a:r>
          </a:p>
          <a:p>
            <a:pPr algn="l" rtl="0">
              <a:buNone/>
            </a:pPr>
            <a:r>
              <a:rPr lang="en-US" altLang="en-US" sz="2000" dirty="0" smtClean="0">
                <a:latin typeface="Georgia" pitchFamily="18" charset="0"/>
                <a:cs typeface="Georgia" pitchFamily="18" charset="0"/>
              </a:rPr>
              <a:t> transported  through water service.</a:t>
            </a:r>
          </a:p>
          <a:p>
            <a:pPr algn="l" rtl="0">
              <a:buNone/>
            </a:pPr>
            <a:endParaRPr lang="en-US" altLang="en-US" sz="2000" dirty="0" smtClean="0">
              <a:latin typeface="Georgia" pitchFamily="18" charset="0"/>
              <a:cs typeface="Georgia" pitchFamily="18" charset="0"/>
            </a:endParaRPr>
          </a:p>
          <a:p>
            <a:pPr algn="l" rtl="0"/>
            <a:r>
              <a:rPr lang="en-US" altLang="en-US" sz="2000" b="1" dirty="0" smtClean="0">
                <a:solidFill>
                  <a:srgbClr val="C00000"/>
                </a:solidFill>
                <a:latin typeface="Georgia" pitchFamily="18" charset="0"/>
                <a:cs typeface="Georgia" pitchFamily="18" charset="0"/>
              </a:rPr>
              <a:t>Valve</a:t>
            </a:r>
            <a:r>
              <a:rPr lang="en-US" altLang="en-US" sz="2000" b="1" dirty="0" smtClean="0">
                <a:solidFill>
                  <a:srgbClr val="0070C0"/>
                </a:solidFill>
                <a:latin typeface="Georgia" pitchFamily="18" charset="0"/>
                <a:cs typeface="Georgia" pitchFamily="18" charset="0"/>
              </a:rPr>
              <a:t> </a:t>
            </a:r>
            <a:r>
              <a:rPr lang="en-US" altLang="en-US" sz="2000" dirty="0" smtClean="0">
                <a:latin typeface="Georgia" pitchFamily="18" charset="0"/>
                <a:cs typeface="Georgia" pitchFamily="18" charset="0"/>
              </a:rPr>
              <a:t>– A fitting used to control water flow </a:t>
            </a:r>
          </a:p>
          <a:p>
            <a:pPr algn="l" rtl="0">
              <a:buNone/>
            </a:pPr>
            <a:r>
              <a:rPr lang="en-US" altLang="en-US" sz="2000" dirty="0" smtClean="0">
                <a:latin typeface="Georgia" pitchFamily="18" charset="0"/>
                <a:cs typeface="Georgia" pitchFamily="18" charset="0"/>
              </a:rPr>
              <a:t>(located next to the meter).</a:t>
            </a:r>
          </a:p>
          <a:p>
            <a:pPr algn="l" rtl="0">
              <a:buNone/>
            </a:pPr>
            <a:endParaRPr lang="en-US" altLang="en-US" sz="2000" dirty="0" smtClean="0">
              <a:latin typeface="Georgia" pitchFamily="18" charset="0"/>
              <a:cs typeface="Georgia" pitchFamily="18" charset="0"/>
            </a:endParaRPr>
          </a:p>
          <a:p>
            <a:pPr algn="l" rtl="0">
              <a:buNone/>
            </a:pPr>
            <a:endParaRPr lang="en-US" altLang="en-US" sz="2000" dirty="0" smtClean="0">
              <a:latin typeface="Georgia" pitchFamily="18" charset="0"/>
              <a:cs typeface="Georgia" pitchFamily="18" charset="0"/>
            </a:endParaRPr>
          </a:p>
          <a:p>
            <a:pPr algn="l" rtl="0"/>
            <a:endParaRPr lang="ar-SA" dirty="0"/>
          </a:p>
        </p:txBody>
      </p:sp>
      <p:pic>
        <p:nvPicPr>
          <p:cNvPr id="4" name="Picture 10" descr="plumbing no meter.bmp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43702" y="1236663"/>
            <a:ext cx="2196224" cy="51149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cxnSp>
        <p:nvCxnSpPr>
          <p:cNvPr id="5" name="Straight Connector 7"/>
          <p:cNvCxnSpPr>
            <a:cxnSpLocks noChangeShapeType="1"/>
          </p:cNvCxnSpPr>
          <p:nvPr/>
        </p:nvCxnSpPr>
        <p:spPr bwMode="auto">
          <a:xfrm>
            <a:off x="3918676" y="6165850"/>
            <a:ext cx="2009775" cy="692150"/>
          </a:xfrm>
          <a:prstGeom prst="line">
            <a:avLst/>
          </a:prstGeom>
          <a:noFill/>
          <a:ln w="127000" algn="ctr">
            <a:solidFill>
              <a:srgbClr val="0000FF"/>
            </a:solidFill>
            <a:round/>
            <a:headEnd/>
            <a:tailEnd/>
          </a:ln>
        </p:spPr>
      </p:cxnSp>
      <p:sp>
        <p:nvSpPr>
          <p:cNvPr id="6" name="Freeform 17"/>
          <p:cNvSpPr>
            <a:spLocks/>
          </p:cNvSpPr>
          <p:nvPr/>
        </p:nvSpPr>
        <p:spPr bwMode="auto">
          <a:xfrm rot="255758">
            <a:off x="8789126" y="5248275"/>
            <a:ext cx="342900" cy="334963"/>
          </a:xfrm>
          <a:custGeom>
            <a:avLst/>
            <a:gdLst>
              <a:gd name="T0" fmla="*/ 304578 w 341376"/>
              <a:gd name="T1" fmla="*/ 332437 h 335280"/>
              <a:gd name="T2" fmla="*/ 304578 w 341376"/>
              <a:gd name="T3" fmla="*/ 139019 h 335280"/>
              <a:gd name="T4" fmla="*/ 0 w 341376"/>
              <a:gd name="T5" fmla="*/ 6042 h 335280"/>
              <a:gd name="T6" fmla="*/ 0 60000 65536"/>
              <a:gd name="T7" fmla="*/ 0 60000 65536"/>
              <a:gd name="T8" fmla="*/ 0 60000 65536"/>
              <a:gd name="T9" fmla="*/ 0 w 341376"/>
              <a:gd name="T10" fmla="*/ 0 h 335280"/>
              <a:gd name="T11" fmla="*/ 341376 w 341376"/>
              <a:gd name="T12" fmla="*/ 335280 h 33528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341376" h="335280">
                <a:moveTo>
                  <a:pt x="292608" y="335280"/>
                </a:moveTo>
                <a:cubicBezTo>
                  <a:pt x="316992" y="265176"/>
                  <a:pt x="341376" y="195072"/>
                  <a:pt x="292608" y="140208"/>
                </a:cubicBezTo>
                <a:cubicBezTo>
                  <a:pt x="243840" y="85344"/>
                  <a:pt x="4064" y="0"/>
                  <a:pt x="0" y="6096"/>
                </a:cubicBezTo>
              </a:path>
            </a:pathLst>
          </a:custGeom>
          <a:noFill/>
          <a:ln w="508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ar-SA"/>
          </a:p>
        </p:txBody>
      </p:sp>
      <p:cxnSp>
        <p:nvCxnSpPr>
          <p:cNvPr id="7" name="Straight Connector 5"/>
          <p:cNvCxnSpPr>
            <a:cxnSpLocks noChangeShapeType="1"/>
            <a:stCxn id="6" idx="0"/>
          </p:cNvCxnSpPr>
          <p:nvPr/>
        </p:nvCxnSpPr>
        <p:spPr bwMode="auto">
          <a:xfrm flipH="1">
            <a:off x="5839551" y="5592763"/>
            <a:ext cx="3230563" cy="1222375"/>
          </a:xfrm>
          <a:prstGeom prst="line">
            <a:avLst/>
          </a:prstGeom>
          <a:noFill/>
          <a:ln w="50800" algn="ctr">
            <a:solidFill>
              <a:srgbClr val="0000FF"/>
            </a:solidFill>
            <a:round/>
            <a:headEnd/>
            <a:tailEnd/>
          </a:ln>
        </p:spPr>
      </p:cxnSp>
      <p:sp>
        <p:nvSpPr>
          <p:cNvPr id="8" name="TextBox 33"/>
          <p:cNvSpPr txBox="1">
            <a:spLocks noChangeArrowheads="1"/>
          </p:cNvSpPr>
          <p:nvPr/>
        </p:nvSpPr>
        <p:spPr bwMode="auto">
          <a:xfrm rot="1166137">
            <a:off x="4829901" y="6180138"/>
            <a:ext cx="107473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en-US" dirty="0">
                <a:solidFill>
                  <a:srgbClr val="0000FF"/>
                </a:solidFill>
                <a:cs typeface="Georgia" pitchFamily="18" charset="0"/>
              </a:rPr>
              <a:t>MAIN</a:t>
            </a:r>
          </a:p>
        </p:txBody>
      </p:sp>
      <p:cxnSp>
        <p:nvCxnSpPr>
          <p:cNvPr id="9" name="Straight Connector 13"/>
          <p:cNvCxnSpPr>
            <a:cxnSpLocks noChangeShapeType="1"/>
          </p:cNvCxnSpPr>
          <p:nvPr/>
        </p:nvCxnSpPr>
        <p:spPr bwMode="auto">
          <a:xfrm>
            <a:off x="8286776" y="5000636"/>
            <a:ext cx="549275" cy="255588"/>
          </a:xfrm>
          <a:prstGeom prst="line">
            <a:avLst/>
          </a:prstGeom>
          <a:noFill/>
          <a:ln w="50800" algn="ctr">
            <a:solidFill>
              <a:srgbClr val="0000FF"/>
            </a:solidFill>
            <a:round/>
            <a:headEnd/>
            <a:tailEnd/>
          </a:ln>
        </p:spPr>
      </p:cxnSp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Calculations of Water Supply </a:t>
            </a:r>
            <a:endParaRPr lang="ar-SA" dirty="0">
              <a:solidFill>
                <a:schemeClr val="tx1"/>
              </a:solidFill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514350" indent="-514350" algn="l" rtl="0">
              <a:buFont typeface="Wingdings" pitchFamily="2" charset="2"/>
              <a:buChar char="v"/>
            </a:pPr>
            <a:r>
              <a:rPr lang="en-US" sz="2400" dirty="0"/>
              <a:t>Main pressure = static head + flow pressure + friction pressure .</a:t>
            </a:r>
          </a:p>
          <a:p>
            <a:pPr marL="514350" indent="-514350" algn="l" rtl="0">
              <a:buNone/>
            </a:pPr>
            <a:endParaRPr lang="en-US" dirty="0">
              <a:solidFill>
                <a:schemeClr val="accent1"/>
              </a:solidFill>
            </a:endParaRPr>
          </a:p>
          <a:p>
            <a:pPr marL="514350" indent="-514350" algn="l" rtl="0">
              <a:buFont typeface="Wingdings" pitchFamily="2" charset="2"/>
              <a:buChar char="v"/>
            </a:pPr>
            <a:r>
              <a:rPr lang="en-US" sz="2400" dirty="0"/>
              <a:t>Total equivalent length (TEL) </a:t>
            </a:r>
          </a:p>
          <a:p>
            <a:pPr marL="514350" indent="-514350" algn="ctr" rtl="0">
              <a:buNone/>
            </a:pPr>
            <a:r>
              <a:rPr lang="en-US" sz="2400" dirty="0">
                <a:solidFill>
                  <a:schemeClr val="accent1"/>
                </a:solidFill>
              </a:rPr>
              <a:t>TEL = longest run </a:t>
            </a:r>
            <a:r>
              <a:rPr lang="ar-SA" sz="2400" dirty="0">
                <a:solidFill>
                  <a:schemeClr val="accent1"/>
                </a:solidFill>
              </a:rPr>
              <a:t>×</a:t>
            </a:r>
            <a:r>
              <a:rPr lang="en-US" sz="2400" dirty="0">
                <a:solidFill>
                  <a:schemeClr val="accent1"/>
                </a:solidFill>
              </a:rPr>
              <a:t> 1.5 </a:t>
            </a:r>
          </a:p>
          <a:p>
            <a:pPr marL="514350" indent="-514350" algn="ctr" rtl="0">
              <a:buNone/>
            </a:pPr>
            <a:endParaRPr lang="en-US" sz="2400" dirty="0">
              <a:solidFill>
                <a:schemeClr val="accent1"/>
              </a:solidFill>
            </a:endParaRPr>
          </a:p>
          <a:p>
            <a:pPr marL="514350" indent="-514350" algn="l" rtl="0">
              <a:buFont typeface="Wingdings" pitchFamily="2" charset="2"/>
              <a:buChar char="v"/>
            </a:pPr>
            <a:r>
              <a:rPr lang="en-US" sz="2400" dirty="0"/>
              <a:t>minimum flow pressure at the critical fixture . </a:t>
            </a:r>
          </a:p>
          <a:p>
            <a:pPr marL="514350" indent="-514350" algn="l" rtl="0">
              <a:buNone/>
            </a:pPr>
            <a:r>
              <a:rPr lang="en-US" sz="2400" dirty="0"/>
              <a:t/>
            </a:r>
            <a:br>
              <a:rPr lang="en-US" sz="2400" dirty="0"/>
            </a:br>
            <a:r>
              <a:rPr lang="en-US" sz="2400" dirty="0"/>
              <a:t/>
            </a:r>
            <a:br>
              <a:rPr lang="en-US" sz="2400" dirty="0"/>
            </a:br>
            <a:endParaRPr lang="en-US" sz="2400" dirty="0"/>
          </a:p>
          <a:p>
            <a:pPr algn="l" rtl="0"/>
            <a:endParaRPr lang="ar-SA" dirty="0"/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rtl="0">
              <a:buClr>
                <a:schemeClr val="accent3"/>
              </a:buClr>
              <a:buFont typeface="Wingdings" pitchFamily="2" charset="2"/>
              <a:buChar char="v"/>
            </a:pPr>
            <a:r>
              <a:rPr lang="en-US" sz="2600" dirty="0" smtClean="0">
                <a:solidFill>
                  <a:schemeClr val="tx1"/>
                </a:solidFill>
              </a:rPr>
              <a:t>Size the pipe from chart of steel pipe .</a:t>
            </a:r>
            <a:endParaRPr lang="ar-SA" sz="2600" dirty="0">
              <a:solidFill>
                <a:schemeClr val="tx1"/>
              </a:solidFill>
            </a:endParaRPr>
          </a:p>
        </p:txBody>
      </p:sp>
      <p:pic>
        <p:nvPicPr>
          <p:cNvPr id="4" name="Picture 6" descr="gg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27088" y="1484784"/>
            <a:ext cx="7705352" cy="47302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683568" y="0"/>
            <a:ext cx="7488832" cy="1143000"/>
          </a:xfrm>
        </p:spPr>
        <p:txBody>
          <a:bodyPr>
            <a:normAutofit fontScale="90000"/>
          </a:bodyPr>
          <a:lstStyle/>
          <a:p>
            <a:r>
              <a:rPr lang="en-US" sz="3600" b="1" dirty="0" smtClean="0">
                <a:solidFill>
                  <a:schemeClr val="tx1"/>
                </a:solidFill>
              </a:rPr>
              <a:t>Table shows the sizing pipe for cold</a:t>
            </a:r>
            <a:br>
              <a:rPr lang="en-US" sz="3600" b="1" dirty="0" smtClean="0">
                <a:solidFill>
                  <a:schemeClr val="tx1"/>
                </a:solidFill>
              </a:rPr>
            </a:br>
            <a:r>
              <a:rPr lang="en-US" sz="3600" b="1" dirty="0" smtClean="0">
                <a:solidFill>
                  <a:schemeClr val="tx1"/>
                </a:solidFill>
              </a:rPr>
              <a:t>Water</a:t>
            </a:r>
            <a:endParaRPr lang="ar-SA" sz="3600" dirty="0">
              <a:solidFill>
                <a:schemeClr val="tx1"/>
              </a:solidFill>
            </a:endParaRPr>
          </a:p>
        </p:txBody>
      </p:sp>
      <p:graphicFrame>
        <p:nvGraphicFramePr>
          <p:cNvPr id="4" name="جدول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6201788"/>
              </p:ext>
            </p:extLst>
          </p:nvPr>
        </p:nvGraphicFramePr>
        <p:xfrm>
          <a:off x="683568" y="1412776"/>
          <a:ext cx="7344815" cy="525658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69544"/>
                <a:gridCol w="1648520"/>
                <a:gridCol w="1307983"/>
                <a:gridCol w="1439551"/>
                <a:gridCol w="1479217"/>
              </a:tblGrid>
              <a:tr h="69050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600" dirty="0">
                          <a:effectLst/>
                        </a:rPr>
                        <a:t>No. of Riser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6035" marR="660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600">
                          <a:effectLst/>
                        </a:rPr>
                        <a:t>Total WSFU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6035" marR="660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en-US" sz="1600">
                          <a:effectLst/>
                        </a:rPr>
                        <a:t>Total gpm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6035" marR="660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600">
                          <a:effectLst/>
                        </a:rPr>
                        <a:t>Diameter (inch)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6035" marR="660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600" dirty="0">
                          <a:effectLst/>
                        </a:rPr>
                        <a:t>Velocity (fps)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6035" marR="66035" marT="0" marB="0" anchor="ctr"/>
                </a:tc>
              </a:tr>
              <a:tr h="55771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600" dirty="0">
                          <a:effectLst/>
                        </a:rPr>
                        <a:t>First riser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6035" marR="660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600">
                          <a:effectLst/>
                        </a:rPr>
                        <a:t>147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6035" marR="660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600">
                          <a:effectLst/>
                        </a:rPr>
                        <a:t>54.4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6035" marR="660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600">
                          <a:effectLst/>
                        </a:rPr>
                        <a:t>2"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6035" marR="660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600" dirty="0">
                          <a:effectLst/>
                        </a:rPr>
                        <a:t>4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6035" marR="66035" marT="0" marB="0" anchor="ctr"/>
                </a:tc>
              </a:tr>
              <a:tr h="49201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600" dirty="0">
                          <a:effectLst/>
                        </a:rPr>
                        <a:t>Second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6035" marR="660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600">
                          <a:effectLst/>
                        </a:rPr>
                        <a:t>134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6035" marR="660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600">
                          <a:effectLst/>
                        </a:rPr>
                        <a:t>51.8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6035" marR="660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600">
                          <a:effectLst/>
                        </a:rPr>
                        <a:t>2"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6035" marR="660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600">
                          <a:effectLst/>
                        </a:rPr>
                        <a:t>4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6035" marR="66035" marT="0" marB="0" anchor="ctr"/>
                </a:tc>
              </a:tr>
              <a:tr h="47230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600" dirty="0">
                          <a:effectLst/>
                        </a:rPr>
                        <a:t>Third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6035" marR="660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600">
                          <a:effectLst/>
                        </a:rPr>
                        <a:t>84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6035" marR="660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600">
                          <a:effectLst/>
                        </a:rPr>
                        <a:t>40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6035" marR="660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600">
                          <a:effectLst/>
                        </a:rPr>
                        <a:t>2"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6035" marR="660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600">
                          <a:effectLst/>
                        </a:rPr>
                        <a:t>4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6035" marR="66035" marT="0" marB="0" anchor="ctr"/>
                </a:tc>
              </a:tr>
              <a:tr h="49858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600" dirty="0">
                          <a:effectLst/>
                        </a:rPr>
                        <a:t>Fourth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6035" marR="660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600">
                          <a:effectLst/>
                        </a:rPr>
                        <a:t>62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6035" marR="660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600">
                          <a:effectLst/>
                        </a:rPr>
                        <a:t>33.6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6035" marR="660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en-US" sz="1600">
                          <a:effectLst/>
                        </a:rPr>
                        <a:t>2"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6035" marR="660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en-US" sz="1600">
                          <a:effectLst/>
                        </a:rPr>
                        <a:t>4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6035" marR="66035" marT="0" marB="0" anchor="ctr"/>
                </a:tc>
              </a:tr>
              <a:tr h="45916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600" dirty="0">
                          <a:effectLst/>
                        </a:rPr>
                        <a:t>Fifth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6035" marR="660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600">
                          <a:effectLst/>
                        </a:rPr>
                        <a:t>43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6035" marR="660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600">
                          <a:effectLst/>
                        </a:rPr>
                        <a:t>26.2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6035" marR="660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en-US" sz="1600">
                          <a:effectLst/>
                        </a:rPr>
                        <a:t>1.5"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6035" marR="660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en-US" sz="1600">
                          <a:effectLst/>
                        </a:rPr>
                        <a:t>4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6035" marR="66035" marT="0" marB="0" anchor="ctr"/>
                </a:tc>
              </a:tr>
              <a:tr h="45259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600" dirty="0">
                          <a:effectLst/>
                        </a:rPr>
                        <a:t>Sixth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6035" marR="660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600">
                          <a:effectLst/>
                        </a:rPr>
                        <a:t>41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6035" marR="660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600">
                          <a:effectLst/>
                        </a:rPr>
                        <a:t>25.4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6035" marR="660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en-US" sz="1600">
                          <a:effectLst/>
                        </a:rPr>
                        <a:t>1.5"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6035" marR="660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en-US" sz="1600">
                          <a:effectLst/>
                        </a:rPr>
                        <a:t>4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6035" marR="66035" marT="0" marB="0" anchor="ctr"/>
                </a:tc>
              </a:tr>
              <a:tr h="54457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600" dirty="0">
                          <a:effectLst/>
                        </a:rPr>
                        <a:t>Seventh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6035" marR="660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600">
                          <a:effectLst/>
                        </a:rPr>
                        <a:t>41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6035" marR="660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600">
                          <a:effectLst/>
                        </a:rPr>
                        <a:t>25.4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6035" marR="660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600">
                          <a:effectLst/>
                        </a:rPr>
                        <a:t>1.5"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6035" marR="660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en-US" sz="1600">
                          <a:effectLst/>
                        </a:rPr>
                        <a:t>4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6035" marR="66035" marT="0" marB="0" anchor="ctr"/>
                </a:tc>
              </a:tr>
              <a:tr h="54457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600" dirty="0">
                          <a:effectLst/>
                        </a:rPr>
                        <a:t>Eighth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6035" marR="660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600" dirty="0">
                          <a:effectLst/>
                        </a:rPr>
                        <a:t>66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6035" marR="660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600">
                          <a:effectLst/>
                        </a:rPr>
                        <a:t>34.8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6035" marR="660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600">
                          <a:effectLst/>
                        </a:rPr>
                        <a:t>2"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6035" marR="660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en-US" sz="1600">
                          <a:effectLst/>
                        </a:rPr>
                        <a:t>4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6035" marR="66035" marT="0" marB="0" anchor="ctr"/>
                </a:tc>
              </a:tr>
              <a:tr h="54457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600">
                          <a:effectLst/>
                        </a:rPr>
                        <a:t>Ninth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6035" marR="660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600" dirty="0">
                          <a:effectLst/>
                        </a:rPr>
                        <a:t>66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6035" marR="660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600" dirty="0">
                          <a:effectLst/>
                        </a:rPr>
                        <a:t>34.8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6035" marR="660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600" dirty="0">
                          <a:effectLst/>
                        </a:rPr>
                        <a:t>2"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6035" marR="660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en-US" sz="1600" dirty="0">
                          <a:effectLst/>
                        </a:rPr>
                        <a:t>4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6035" marR="66035" marT="0" marB="0" anchor="ctr"/>
                </a:tc>
              </a:tr>
            </a:tbl>
          </a:graphicData>
        </a:graphic>
      </p:graphicFrame>
    </p:spTree>
  </p:cSld>
  <p:clrMapOvr>
    <a:masterClrMapping/>
  </p:clrMapOvr>
  <p:transition>
    <p:push dir="d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683568" y="0"/>
            <a:ext cx="7488832" cy="1143000"/>
          </a:xfrm>
        </p:spPr>
        <p:txBody>
          <a:bodyPr>
            <a:normAutofit fontScale="90000"/>
          </a:bodyPr>
          <a:lstStyle/>
          <a:p>
            <a:r>
              <a:rPr lang="en-US" sz="3600" b="1" dirty="0" smtClean="0">
                <a:solidFill>
                  <a:schemeClr val="tx1"/>
                </a:solidFill>
              </a:rPr>
              <a:t>Table shows the sizing pipe for hot</a:t>
            </a:r>
            <a:br>
              <a:rPr lang="en-US" sz="3600" b="1" dirty="0" smtClean="0">
                <a:solidFill>
                  <a:schemeClr val="tx1"/>
                </a:solidFill>
              </a:rPr>
            </a:br>
            <a:r>
              <a:rPr lang="en-US" sz="3600" b="1" dirty="0" smtClean="0">
                <a:solidFill>
                  <a:schemeClr val="tx1"/>
                </a:solidFill>
              </a:rPr>
              <a:t>Water</a:t>
            </a:r>
            <a:endParaRPr lang="ar-SA" sz="3600" dirty="0">
              <a:solidFill>
                <a:schemeClr val="tx1"/>
              </a:solidFill>
            </a:endParaRPr>
          </a:p>
        </p:txBody>
      </p:sp>
      <p:graphicFrame>
        <p:nvGraphicFramePr>
          <p:cNvPr id="3" name="جدول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74164945"/>
              </p:ext>
            </p:extLst>
          </p:nvPr>
        </p:nvGraphicFramePr>
        <p:xfrm>
          <a:off x="467544" y="1142998"/>
          <a:ext cx="7848871" cy="553514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46428"/>
                <a:gridCol w="1796437"/>
                <a:gridCol w="1425343"/>
                <a:gridCol w="1568719"/>
                <a:gridCol w="1611944"/>
              </a:tblGrid>
              <a:tr h="47813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800" dirty="0">
                          <a:effectLst/>
                        </a:rPr>
                        <a:t>No. of Riser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6035" marR="660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800">
                          <a:effectLst/>
                        </a:rPr>
                        <a:t>Total WSFU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6035" marR="660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en-US" sz="1800">
                          <a:effectLst/>
                        </a:rPr>
                        <a:t>Total gpm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6035" marR="660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800">
                          <a:effectLst/>
                        </a:rPr>
                        <a:t>Diameter (inch)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6035" marR="660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800">
                          <a:effectLst/>
                        </a:rPr>
                        <a:t>Velocity (fps)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6035" marR="66035" marT="0" marB="0" anchor="ctr"/>
                </a:tc>
              </a:tr>
              <a:tr h="59901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800" dirty="0">
                          <a:effectLst/>
                        </a:rPr>
                        <a:t>First riser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6035" marR="660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619125" algn="l"/>
                        </a:tabLst>
                      </a:pPr>
                      <a:r>
                        <a:rPr lang="en-US" sz="2000">
                          <a:effectLst/>
                        </a:rPr>
                        <a:t>59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6035" marR="660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800">
                          <a:effectLst/>
                        </a:rPr>
                        <a:t>32.6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6035" marR="660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800">
                          <a:effectLst/>
                        </a:rPr>
                        <a:t>2"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6035" marR="660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800" dirty="0">
                          <a:effectLst/>
                        </a:rPr>
                        <a:t>4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6035" marR="66035" marT="0" marB="0" anchor="ctr"/>
                </a:tc>
              </a:tr>
              <a:tr h="52844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800">
                          <a:effectLst/>
                        </a:rPr>
                        <a:t>Second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6035" marR="660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619125" algn="l"/>
                        </a:tabLst>
                      </a:pPr>
                      <a:r>
                        <a:rPr lang="en-US" sz="2000" dirty="0">
                          <a:effectLst/>
                        </a:rPr>
                        <a:t>54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6035" marR="660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800">
                          <a:effectLst/>
                        </a:rPr>
                        <a:t>30.6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6035" marR="660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800">
                          <a:effectLst/>
                        </a:rPr>
                        <a:t>1.5"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6035" marR="660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800">
                          <a:effectLst/>
                        </a:rPr>
                        <a:t>4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6035" marR="66035" marT="0" marB="0" anchor="ctr"/>
                </a:tc>
              </a:tr>
              <a:tr h="50727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800">
                          <a:effectLst/>
                        </a:rPr>
                        <a:t>Third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6035" marR="660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619125" algn="l"/>
                        </a:tabLst>
                      </a:pPr>
                      <a:r>
                        <a:rPr lang="en-US" sz="2000" dirty="0">
                          <a:effectLst/>
                        </a:rPr>
                        <a:t>42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6035" marR="660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800">
                          <a:effectLst/>
                        </a:rPr>
                        <a:t>25.8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6035" marR="660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800">
                          <a:effectLst/>
                        </a:rPr>
                        <a:t>1.5"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6035" marR="660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800">
                          <a:effectLst/>
                        </a:rPr>
                        <a:t>4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6035" marR="66035" marT="0" marB="0" anchor="ctr"/>
                </a:tc>
              </a:tr>
              <a:tr h="53550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800">
                          <a:effectLst/>
                        </a:rPr>
                        <a:t>Fourth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6035" marR="660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619125" algn="l"/>
                        </a:tabLst>
                      </a:pPr>
                      <a:r>
                        <a:rPr lang="en-US" sz="2000" dirty="0">
                          <a:effectLst/>
                        </a:rPr>
                        <a:t>37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6035" marR="660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800" dirty="0">
                          <a:effectLst/>
                        </a:rPr>
                        <a:t>23.5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6035" marR="660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en-US" sz="1800">
                          <a:effectLst/>
                        </a:rPr>
                        <a:t>1.5"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6035" marR="660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en-US" sz="1800">
                          <a:effectLst/>
                        </a:rPr>
                        <a:t>4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6035" marR="66035" marT="0" marB="0" anchor="ctr"/>
                </a:tc>
              </a:tr>
              <a:tr h="49316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800">
                          <a:effectLst/>
                        </a:rPr>
                        <a:t>Fifth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6035" marR="660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619125" algn="l"/>
                        </a:tabLst>
                      </a:pPr>
                      <a:r>
                        <a:rPr lang="en-US" sz="2000">
                          <a:effectLst/>
                        </a:rPr>
                        <a:t>34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6035" marR="660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800" dirty="0">
                          <a:effectLst/>
                        </a:rPr>
                        <a:t>22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6035" marR="660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en-US" sz="1800">
                          <a:effectLst/>
                        </a:rPr>
                        <a:t>1.5'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6035" marR="660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en-US" sz="1800">
                          <a:effectLst/>
                        </a:rPr>
                        <a:t>4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6035" marR="66035" marT="0" marB="0" anchor="ctr"/>
                </a:tc>
              </a:tr>
              <a:tr h="48610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800">
                          <a:effectLst/>
                        </a:rPr>
                        <a:t>Sixth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6035" marR="660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619125" algn="l"/>
                        </a:tabLst>
                      </a:pPr>
                      <a:r>
                        <a:rPr lang="en-US" sz="2000">
                          <a:effectLst/>
                        </a:rPr>
                        <a:t>29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6035" marR="660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800">
                          <a:effectLst/>
                        </a:rPr>
                        <a:t>19.4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6035" marR="660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en-US" sz="1800" dirty="0">
                          <a:effectLst/>
                        </a:rPr>
                        <a:t>1.25"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6035" marR="660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en-US" sz="1800">
                          <a:effectLst/>
                        </a:rPr>
                        <a:t>4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6035" marR="66035" marT="0" marB="0" anchor="ctr"/>
                </a:tc>
              </a:tr>
              <a:tr h="58489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800">
                          <a:effectLst/>
                        </a:rPr>
                        <a:t>Seventh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6035" marR="660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619125" algn="l"/>
                        </a:tabLst>
                      </a:pPr>
                      <a:r>
                        <a:rPr lang="en-US" sz="2000">
                          <a:effectLst/>
                        </a:rPr>
                        <a:t>29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6035" marR="660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800">
                          <a:effectLst/>
                        </a:rPr>
                        <a:t>19.4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6035" marR="660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800" dirty="0">
                          <a:effectLst/>
                        </a:rPr>
                        <a:t>1.25"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6035" marR="660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en-US" sz="1800" dirty="0">
                          <a:effectLst/>
                        </a:rPr>
                        <a:t>4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6035" marR="66035" marT="0" marB="0" anchor="ctr"/>
                </a:tc>
              </a:tr>
              <a:tr h="58489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800">
                          <a:effectLst/>
                        </a:rPr>
                        <a:t>Eighth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6035" marR="660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619125" algn="l"/>
                        </a:tabLst>
                      </a:pPr>
                      <a:r>
                        <a:rPr lang="en-US" sz="2000">
                          <a:effectLst/>
                        </a:rPr>
                        <a:t>56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6035" marR="660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800">
                          <a:effectLst/>
                        </a:rPr>
                        <a:t>31.4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6035" marR="660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800">
                          <a:effectLst/>
                        </a:rPr>
                        <a:t>2"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6035" marR="660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en-US" sz="1800" dirty="0">
                          <a:effectLst/>
                        </a:rPr>
                        <a:t>4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6035" marR="66035" marT="0" marB="0" anchor="ctr"/>
                </a:tc>
              </a:tr>
              <a:tr h="58489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800">
                          <a:effectLst/>
                        </a:rPr>
                        <a:t>Ninth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6035" marR="660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619125" algn="l"/>
                        </a:tabLst>
                      </a:pPr>
                      <a:r>
                        <a:rPr lang="en-US" sz="2000">
                          <a:effectLst/>
                        </a:rPr>
                        <a:t>56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6035" marR="660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800">
                          <a:effectLst/>
                        </a:rPr>
                        <a:t>31.4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6035" marR="660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800">
                          <a:effectLst/>
                        </a:rPr>
                        <a:t>2"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6035" marR="660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en-US" sz="1800" dirty="0">
                          <a:effectLst/>
                        </a:rPr>
                        <a:t>4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6035" marR="66035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74280647"/>
      </p:ext>
    </p:extLst>
  </p:cSld>
  <p:clrMapOvr>
    <a:masterClrMapping/>
  </p:clrMapOvr>
  <p:transition>
    <p:push dir="d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512" y="332656"/>
            <a:ext cx="7055380" cy="1400530"/>
          </a:xfrm>
        </p:spPr>
        <p:txBody>
          <a:bodyPr/>
          <a:lstStyle/>
          <a:p>
            <a:r>
              <a:rPr lang="en-US" sz="4800" dirty="0" smtClean="0">
                <a:solidFill>
                  <a:schemeClr val="tx1"/>
                </a:solidFill>
                <a:latin typeface="Georgia" panose="02040502050405020303" pitchFamily="18" charset="0"/>
                <a:cs typeface="Georgia" panose="02040502050405020303" pitchFamily="18" charset="0"/>
              </a:rPr>
              <a:t>Drainage System</a:t>
            </a:r>
            <a:endParaRPr lang="ar-SA" sz="4800" dirty="0">
              <a:solidFill>
                <a:schemeClr val="tx1"/>
              </a:solidFill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1375" y="2000240"/>
            <a:ext cx="6711654" cy="4195481"/>
          </a:xfrm>
        </p:spPr>
        <p:txBody>
          <a:bodyPr/>
          <a:lstStyle/>
          <a:p>
            <a:pPr algn="l" rtl="0">
              <a:buFont typeface="Wingdings" pitchFamily="2" charset="2"/>
              <a:buChar char="q"/>
            </a:pPr>
            <a:r>
              <a:rPr lang="en-US" dirty="0" smtClean="0"/>
              <a:t> </a:t>
            </a:r>
            <a:r>
              <a:rPr lang="en-US" sz="2400" dirty="0" smtClean="0"/>
              <a:t>There are two basic types </a:t>
            </a:r>
          </a:p>
          <a:p>
            <a:pPr algn="l" rtl="0">
              <a:buNone/>
            </a:pPr>
            <a:r>
              <a:rPr lang="en-US" sz="2400" dirty="0" smtClean="0"/>
              <a:t>of </a:t>
            </a:r>
            <a:r>
              <a:rPr lang="en-US" sz="2400" dirty="0" smtClean="0">
                <a:latin typeface="Georgia" panose="02040502050405020303" pitchFamily="18" charset="0"/>
                <a:cs typeface="Georgia" panose="02040502050405020303" pitchFamily="18" charset="0"/>
              </a:rPr>
              <a:t>drainage </a:t>
            </a:r>
            <a:r>
              <a:rPr lang="en-US" sz="2400" dirty="0" smtClean="0"/>
              <a:t>systems</a:t>
            </a:r>
          </a:p>
          <a:p>
            <a:pPr algn="l" rtl="0">
              <a:buNone/>
            </a:pPr>
            <a:r>
              <a:rPr lang="en-US" sz="2400" dirty="0" smtClean="0"/>
              <a:t> for building .</a:t>
            </a:r>
          </a:p>
          <a:p>
            <a:pPr algn="l" rtl="0">
              <a:buNone/>
            </a:pPr>
            <a:endParaRPr lang="en-US" dirty="0" smtClean="0"/>
          </a:p>
          <a:p>
            <a:pPr marL="514350" indent="-514350" algn="l" rtl="0">
              <a:buFont typeface="+mj-lt"/>
              <a:buAutoNum type="alphaUcPeriod"/>
            </a:pPr>
            <a:r>
              <a:rPr lang="en-US" sz="2400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Sanitary drainage .</a:t>
            </a:r>
          </a:p>
          <a:p>
            <a:pPr marL="514350" indent="-514350" algn="l" rtl="0">
              <a:buFont typeface="+mj-lt"/>
              <a:buAutoNum type="alphaUcPeriod"/>
            </a:pPr>
            <a:r>
              <a:rPr lang="en-US" sz="2400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Storm drainage .</a:t>
            </a:r>
            <a:endParaRPr lang="ar-SA" sz="2400" dirty="0">
              <a:solidFill>
                <a:schemeClr val="accent3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4098" name="Picture 2" descr="C:\Users\miditech\Desktop\SSOInfo1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60032" y="1733186"/>
            <a:ext cx="4048125" cy="48577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cover dir="lu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28596" y="500042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Sanitary drainage </a:t>
            </a:r>
            <a:endParaRPr lang="ar-SA" dirty="0">
              <a:solidFill>
                <a:schemeClr val="tx1"/>
              </a:solidFill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 rtl="0">
              <a:buFont typeface="Wingdings" pitchFamily="2" charset="2"/>
              <a:buChar char="v"/>
            </a:pPr>
            <a:r>
              <a:rPr lang="en-US" sz="2400" dirty="0" smtClean="0"/>
              <a:t>This system works to</a:t>
            </a:r>
          </a:p>
          <a:p>
            <a:pPr algn="l" rtl="0">
              <a:buNone/>
            </a:pPr>
            <a:r>
              <a:rPr lang="en-US" sz="2400" dirty="0" smtClean="0"/>
              <a:t> disposal of waste water</a:t>
            </a:r>
          </a:p>
          <a:p>
            <a:pPr algn="l" rtl="0">
              <a:buNone/>
            </a:pPr>
            <a:r>
              <a:rPr lang="en-US" sz="2400" dirty="0" smtClean="0"/>
              <a:t> resulting from the fixtures .</a:t>
            </a:r>
          </a:p>
          <a:p>
            <a:pPr algn="l" rtl="0">
              <a:buNone/>
            </a:pPr>
            <a:endParaRPr lang="en-US" sz="2400" dirty="0" smtClean="0"/>
          </a:p>
          <a:p>
            <a:pPr algn="l" rtl="0">
              <a:buFont typeface="Wingdings" pitchFamily="2" charset="2"/>
              <a:buChar char="v"/>
            </a:pPr>
            <a:r>
              <a:rPr lang="en-US" sz="2400" dirty="0" smtClean="0"/>
              <a:t>This system will help </a:t>
            </a:r>
          </a:p>
          <a:p>
            <a:pPr algn="l" rtl="0">
              <a:buNone/>
            </a:pPr>
            <a:r>
              <a:rPr lang="en-US" sz="2400" dirty="0" smtClean="0"/>
              <a:t>reduce the pollution of </a:t>
            </a:r>
          </a:p>
          <a:p>
            <a:pPr algn="l" rtl="0">
              <a:buNone/>
            </a:pPr>
            <a:r>
              <a:rPr lang="en-US" sz="2400" dirty="0" smtClean="0"/>
              <a:t>the environment </a:t>
            </a:r>
          </a:p>
          <a:p>
            <a:pPr algn="l" rtl="0">
              <a:buNone/>
            </a:pPr>
            <a:endParaRPr lang="en-US" dirty="0" smtClean="0"/>
          </a:p>
          <a:p>
            <a:pPr algn="l" rtl="0">
              <a:buNone/>
            </a:pPr>
            <a:endParaRPr lang="ar-SA" dirty="0"/>
          </a:p>
        </p:txBody>
      </p:sp>
    </p:spTree>
  </p:cSld>
  <p:clrMapOvr>
    <a:masterClrMapping/>
  </p:clrMapOvr>
  <p:transition spd="med">
    <p:cover dir="rd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-34834" y="1088375"/>
            <a:ext cx="8401080" cy="1143000"/>
          </a:xfrm>
        </p:spPr>
        <p:txBody>
          <a:bodyPr>
            <a:normAutofit/>
          </a:bodyPr>
          <a:lstStyle/>
          <a:p>
            <a:r>
              <a:rPr lang="en-US" sz="3600" dirty="0" smtClean="0">
                <a:solidFill>
                  <a:schemeClr val="tx1"/>
                </a:solidFill>
              </a:rPr>
              <a:t>Contains:-</a:t>
            </a:r>
            <a:r>
              <a:rPr lang="ar-SA" sz="3600" dirty="0" smtClean="0">
                <a:solidFill>
                  <a:schemeClr val="tx1"/>
                </a:solidFill>
              </a:rPr>
              <a:t> </a:t>
            </a:r>
            <a:r>
              <a:rPr lang="en-US" sz="3600" dirty="0" smtClean="0">
                <a:solidFill>
                  <a:schemeClr val="tx1"/>
                </a:solidFill>
              </a:rPr>
              <a:t>Sanitary drainage system</a:t>
            </a:r>
            <a:endParaRPr lang="ar-SA" sz="3600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23528" y="1988840"/>
            <a:ext cx="6711654" cy="4195481"/>
          </a:xfrm>
        </p:spPr>
        <p:txBody>
          <a:bodyPr/>
          <a:lstStyle/>
          <a:p>
            <a:pPr algn="l" rtl="0"/>
            <a:endParaRPr lang="en-US" altLang="en-US" sz="2800" dirty="0" smtClean="0">
              <a:solidFill>
                <a:schemeClr val="accent1">
                  <a:lumMod val="50000"/>
                </a:schemeClr>
              </a:solidFill>
              <a:latin typeface="Georgia" pitchFamily="18" charset="0"/>
              <a:cs typeface="Georgia" pitchFamily="18" charset="0"/>
            </a:endParaRPr>
          </a:p>
          <a:p>
            <a:pPr algn="l" rtl="0">
              <a:buFont typeface="Wingdings" pitchFamily="2" charset="2"/>
              <a:buChar char="v"/>
            </a:pPr>
            <a:r>
              <a:rPr lang="en-US" altLang="en-US" sz="2800" dirty="0" smtClean="0">
                <a:solidFill>
                  <a:schemeClr val="accent1">
                    <a:lumMod val="50000"/>
                  </a:schemeClr>
                </a:solidFill>
                <a:latin typeface="Georgia" pitchFamily="18" charset="0"/>
                <a:cs typeface="Georgia" pitchFamily="18" charset="0"/>
              </a:rPr>
              <a:t>Fixture – A device that uses water </a:t>
            </a:r>
          </a:p>
          <a:p>
            <a:pPr algn="l" rtl="0">
              <a:buNone/>
            </a:pPr>
            <a:r>
              <a:rPr lang="en-US" altLang="en-US" sz="2800" dirty="0" smtClean="0">
                <a:solidFill>
                  <a:schemeClr val="accent1">
                    <a:lumMod val="50000"/>
                  </a:schemeClr>
                </a:solidFill>
                <a:latin typeface="Georgia" pitchFamily="18" charset="0"/>
                <a:cs typeface="Georgia" pitchFamily="18" charset="0"/>
              </a:rPr>
              <a:t>   (sink, toilet, dishwasher, etc.)</a:t>
            </a:r>
          </a:p>
          <a:p>
            <a:pPr algn="l" rtl="0"/>
            <a:endParaRPr lang="en-US" altLang="en-US" sz="2800" dirty="0" smtClean="0">
              <a:solidFill>
                <a:schemeClr val="accent1">
                  <a:lumMod val="50000"/>
                </a:schemeClr>
              </a:solidFill>
              <a:latin typeface="Georgia" pitchFamily="18" charset="0"/>
              <a:cs typeface="Georgia" pitchFamily="18" charset="0"/>
            </a:endParaRPr>
          </a:p>
          <a:p>
            <a:pPr algn="l" rtl="0">
              <a:buFont typeface="Wingdings" pitchFamily="2" charset="2"/>
              <a:buChar char="v"/>
            </a:pPr>
            <a:r>
              <a:rPr lang="en-US" altLang="en-US" sz="2800" dirty="0" smtClean="0">
                <a:solidFill>
                  <a:schemeClr val="accent1">
                    <a:lumMod val="50000"/>
                  </a:schemeClr>
                </a:solidFill>
                <a:latin typeface="Georgia" pitchFamily="18" charset="0"/>
                <a:cs typeface="Georgia" pitchFamily="18" charset="0"/>
              </a:rPr>
              <a:t>Soil, waste, and vent pipes</a:t>
            </a:r>
          </a:p>
          <a:p>
            <a:pPr algn="l" rtl="0"/>
            <a:endParaRPr lang="en-US" altLang="en-US" sz="2800" dirty="0" smtClean="0">
              <a:solidFill>
                <a:schemeClr val="accent1">
                  <a:lumMod val="50000"/>
                </a:schemeClr>
              </a:solidFill>
              <a:latin typeface="Georgia" pitchFamily="18" charset="0"/>
              <a:cs typeface="Georgia" pitchFamily="18" charset="0"/>
            </a:endParaRPr>
          </a:p>
          <a:p>
            <a:pPr algn="l" rtl="0">
              <a:buFont typeface="Wingdings" pitchFamily="2" charset="2"/>
              <a:buChar char="v"/>
            </a:pPr>
            <a:r>
              <a:rPr lang="en-US" altLang="en-US" sz="2800" dirty="0" smtClean="0">
                <a:solidFill>
                  <a:schemeClr val="accent1">
                    <a:lumMod val="50000"/>
                  </a:schemeClr>
                </a:solidFill>
                <a:latin typeface="Georgia" pitchFamily="18" charset="0"/>
                <a:cs typeface="Georgia" pitchFamily="18" charset="0"/>
              </a:rPr>
              <a:t>Drain and sewer</a:t>
            </a:r>
          </a:p>
          <a:p>
            <a:pPr algn="l" rtl="0"/>
            <a:endParaRPr lang="ar-SA" dirty="0"/>
          </a:p>
        </p:txBody>
      </p:sp>
      <p:pic>
        <p:nvPicPr>
          <p:cNvPr id="8194" name="Picture 2" descr="C:\Users\miditech\Desktop\612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02852" y="2231375"/>
            <a:ext cx="2928926" cy="44481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cover dir="r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395536" y="1340768"/>
            <a:ext cx="8280920" cy="72943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>
              <a:buFont typeface="Wingdings" pitchFamily="2" charset="2"/>
              <a:buChar char="v"/>
            </a:pPr>
            <a:r>
              <a:rPr lang="en-US" sz="2400" b="1" dirty="0" smtClean="0"/>
              <a:t>Chapter four: Plumbing System</a:t>
            </a:r>
          </a:p>
          <a:p>
            <a:pPr algn="l" rtl="0">
              <a:buNone/>
            </a:pPr>
            <a:r>
              <a:rPr lang="en-US" sz="2400" dirty="0" smtClean="0"/>
              <a:t>Includes the calculation of water supply system to determine the total required amount of water and the drainage system.</a:t>
            </a:r>
          </a:p>
          <a:p>
            <a:pPr algn="l" rtl="0">
              <a:buFont typeface="Wingdings" pitchFamily="2" charset="2"/>
              <a:buChar char="v"/>
            </a:pPr>
            <a:endParaRPr lang="en-US" sz="2400" b="1" dirty="0" smtClean="0"/>
          </a:p>
          <a:p>
            <a:pPr algn="l" rtl="0">
              <a:buFont typeface="Wingdings" pitchFamily="2" charset="2"/>
              <a:buChar char="v"/>
            </a:pPr>
            <a:endParaRPr lang="en-US" sz="2400" b="1" dirty="0" smtClean="0"/>
          </a:p>
          <a:p>
            <a:pPr algn="l" rtl="0">
              <a:buFont typeface="Wingdings" pitchFamily="2" charset="2"/>
              <a:buChar char="v"/>
            </a:pPr>
            <a:r>
              <a:rPr lang="en-US" sz="2400" b="1" dirty="0" smtClean="0"/>
              <a:t>Chapter five: Firefighting System</a:t>
            </a:r>
          </a:p>
          <a:p>
            <a:pPr algn="l" rtl="0">
              <a:buNone/>
            </a:pPr>
            <a:r>
              <a:rPr lang="en-US" sz="2400" dirty="0"/>
              <a:t>Design a suitable firefighting system that covers the requirements of the building</a:t>
            </a:r>
            <a:r>
              <a:rPr lang="en-US" sz="2400" dirty="0" smtClean="0"/>
              <a:t>.</a:t>
            </a:r>
          </a:p>
          <a:p>
            <a:pPr algn="l" rtl="0">
              <a:buNone/>
            </a:pPr>
            <a:endParaRPr lang="en-US" sz="2400" dirty="0" smtClean="0"/>
          </a:p>
          <a:p>
            <a:pPr marL="342900" indent="-342900" algn="l" rtl="0">
              <a:buFont typeface="Wingdings" pitchFamily="2" charset="2"/>
              <a:buChar char="v"/>
            </a:pPr>
            <a:r>
              <a:rPr lang="en-US" sz="2400" b="1" dirty="0" smtClean="0"/>
              <a:t>Chapter six: </a:t>
            </a:r>
            <a:r>
              <a:rPr lang="en-US" sz="2400" b="1" dirty="0" err="1" smtClean="0"/>
              <a:t>Refregrators</a:t>
            </a:r>
            <a:endParaRPr lang="en-US" sz="2400" b="1" dirty="0" smtClean="0"/>
          </a:p>
          <a:p>
            <a:pPr marL="342900" indent="-342900" algn="l" rtl="0">
              <a:buFont typeface="Wingdings" pitchFamily="2" charset="2"/>
              <a:buChar char="v"/>
            </a:pPr>
            <a:r>
              <a:rPr lang="en-US" sz="2400" dirty="0" smtClean="0"/>
              <a:t>Theoretical calculations and design a </a:t>
            </a:r>
            <a:r>
              <a:rPr lang="en-US" sz="2400" dirty="0" err="1" smtClean="0"/>
              <a:t>Refregerator</a:t>
            </a:r>
            <a:r>
              <a:rPr lang="en-US" sz="2400" dirty="0" smtClean="0"/>
              <a:t> and Freezer</a:t>
            </a:r>
          </a:p>
          <a:p>
            <a:pPr algn="l" rtl="0">
              <a:buNone/>
            </a:pPr>
            <a:endParaRPr lang="en-US" sz="2400" dirty="0" smtClean="0"/>
          </a:p>
          <a:p>
            <a:pPr algn="l" rtl="0">
              <a:buNone/>
            </a:pPr>
            <a:endParaRPr lang="en-US" sz="2400" dirty="0" smtClean="0"/>
          </a:p>
          <a:p>
            <a:pPr algn="l" rtl="0">
              <a:buNone/>
            </a:pPr>
            <a:endParaRPr lang="en-US" sz="2400" dirty="0"/>
          </a:p>
          <a:p>
            <a:pPr algn="l" rtl="0">
              <a:buNone/>
            </a:pPr>
            <a:endParaRPr lang="en-US" dirty="0"/>
          </a:p>
          <a:p>
            <a:pPr algn="l" rtl="0">
              <a:buNone/>
            </a:pPr>
            <a:endParaRPr lang="en-US" dirty="0" smtClean="0"/>
          </a:p>
          <a:p>
            <a:r>
              <a:rPr lang="en-US" sz="2400" dirty="0"/>
              <a:t/>
            </a:r>
            <a:br>
              <a:rPr lang="en-US" sz="2400" dirty="0"/>
            </a:br>
            <a:endParaRPr lang="en-US" sz="2400" b="1" dirty="0" smtClean="0"/>
          </a:p>
        </p:txBody>
      </p:sp>
    </p:spTree>
    <p:extLst>
      <p:ext uri="{BB962C8B-B14F-4D97-AF65-F5344CB8AC3E}">
        <p14:creationId xmlns:p14="http://schemas.microsoft.com/office/powerpoint/2010/main" val="1910388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329930" y="211543"/>
            <a:ext cx="7055380" cy="1400530"/>
          </a:xfrm>
        </p:spPr>
        <p:txBody>
          <a:bodyPr>
            <a:normAutofit/>
          </a:bodyPr>
          <a:lstStyle/>
          <a:p>
            <a:r>
              <a:rPr lang="ar-SA" dirty="0" smtClean="0">
                <a:solidFill>
                  <a:schemeClr val="tx1"/>
                </a:solidFill>
              </a:rPr>
              <a:t> </a:t>
            </a:r>
            <a:r>
              <a:rPr lang="en-US" sz="3200" dirty="0" smtClean="0">
                <a:solidFill>
                  <a:schemeClr val="tx1"/>
                </a:solidFill>
              </a:rPr>
              <a:t>sanitary drainage</a:t>
            </a:r>
            <a:r>
              <a:rPr lang="ar-SA" sz="3200" dirty="0" smtClean="0">
                <a:solidFill>
                  <a:schemeClr val="tx1"/>
                </a:solidFill>
              </a:rPr>
              <a:t> </a:t>
            </a:r>
            <a:r>
              <a:rPr lang="en-US" sz="3200" dirty="0" smtClean="0">
                <a:solidFill>
                  <a:schemeClr val="tx1"/>
                </a:solidFill>
              </a:rPr>
              <a:t>Calculations of</a:t>
            </a:r>
            <a:endParaRPr lang="ar-SA" sz="3200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29930" y="1412776"/>
            <a:ext cx="6711654" cy="4195481"/>
          </a:xfrm>
        </p:spPr>
        <p:txBody>
          <a:bodyPr/>
          <a:lstStyle/>
          <a:p>
            <a:pPr algn="l" rtl="0">
              <a:buFont typeface="Wingdings" pitchFamily="2" charset="2"/>
              <a:buChar char="v"/>
            </a:pPr>
            <a:r>
              <a:rPr lang="en-US" dirty="0" smtClean="0"/>
              <a:t> </a:t>
            </a:r>
            <a:r>
              <a:rPr lang="en-US" sz="2400" dirty="0" smtClean="0"/>
              <a:t>Calculate drainage fixture unit values for various plumbing fixtures .</a:t>
            </a:r>
          </a:p>
          <a:p>
            <a:pPr algn="l" rtl="0">
              <a:buFont typeface="Wingdings" pitchFamily="2" charset="2"/>
              <a:buChar char="v"/>
            </a:pPr>
            <a:endParaRPr lang="en-US" dirty="0" smtClean="0"/>
          </a:p>
          <a:p>
            <a:pPr algn="l" rtl="0">
              <a:buFont typeface="Wingdings" pitchFamily="2" charset="2"/>
              <a:buChar char="v"/>
            </a:pPr>
            <a:endParaRPr lang="ar-SA" dirty="0"/>
          </a:p>
        </p:txBody>
      </p:sp>
      <p:pic>
        <p:nvPicPr>
          <p:cNvPr id="6147" name="Picture 3" descr="C:\Users\miditech\Desktop\100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27067" y="2348880"/>
            <a:ext cx="5286380" cy="42862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med">
    <p:cover dir="ld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512" y="188640"/>
            <a:ext cx="8229600" cy="1571636"/>
          </a:xfrm>
        </p:spPr>
        <p:txBody>
          <a:bodyPr>
            <a:normAutofit/>
          </a:bodyPr>
          <a:lstStyle/>
          <a:p>
            <a:pPr rtl="0">
              <a:buClr>
                <a:schemeClr val="accent3"/>
              </a:buClr>
              <a:buFont typeface="Wingdings" pitchFamily="2" charset="2"/>
              <a:buChar char="v"/>
            </a:pPr>
            <a:r>
              <a:rPr lang="en-US" sz="2800" dirty="0" smtClean="0">
                <a:solidFill>
                  <a:schemeClr val="tx1"/>
                </a:solidFill>
              </a:rPr>
              <a:t>Calculate horizontal fixture branches and stacks from table :</a:t>
            </a:r>
            <a:endParaRPr lang="ar-SA" sz="2600" dirty="0">
              <a:solidFill>
                <a:schemeClr val="tx1"/>
              </a:solidFill>
            </a:endParaRPr>
          </a:p>
        </p:txBody>
      </p:sp>
      <p:pic>
        <p:nvPicPr>
          <p:cNvPr id="5" name="عنصر نائب للمحتوى 4" descr="122222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906005" y="1556792"/>
            <a:ext cx="7626435" cy="496855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0" y="18864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sz="3600" dirty="0" smtClean="0">
                <a:solidFill>
                  <a:schemeClr val="tx1"/>
                </a:solidFill>
              </a:rPr>
              <a:t>Table shows the pipe size for stack1 and branch </a:t>
            </a:r>
            <a:r>
              <a:rPr lang="en-US" sz="5400" dirty="0" smtClean="0">
                <a:solidFill>
                  <a:schemeClr val="tx1"/>
                </a:solidFill>
              </a:rPr>
              <a:t>.</a:t>
            </a:r>
            <a:endParaRPr lang="ar-SA" dirty="0"/>
          </a:p>
        </p:txBody>
      </p:sp>
      <p:graphicFrame>
        <p:nvGraphicFramePr>
          <p:cNvPr id="3" name="جدول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7306784"/>
              </p:ext>
            </p:extLst>
          </p:nvPr>
        </p:nvGraphicFramePr>
        <p:xfrm>
          <a:off x="559294" y="1844824"/>
          <a:ext cx="7674076" cy="416735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130331"/>
                <a:gridCol w="1762263"/>
                <a:gridCol w="1781482"/>
              </a:tblGrid>
              <a:tr h="370902"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Stack 1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Total </a:t>
                      </a:r>
                      <a:r>
                        <a:rPr lang="en-US" sz="1400" dirty="0" err="1">
                          <a:effectLst/>
                        </a:rPr>
                        <a:t>dfu</a:t>
                      </a:r>
                      <a:r>
                        <a:rPr lang="en-US" sz="1400" dirty="0">
                          <a:effectLst/>
                        </a:rPr>
                        <a:t> value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Diameter (inch)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342610">
                <a:tc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From Fourth floor (branch)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  <a:tabLst>
                          <a:tab pos="542925" algn="l"/>
                          <a:tab pos="600710" algn="ctr"/>
                        </a:tabLst>
                      </a:pPr>
                      <a:r>
                        <a:rPr lang="en-US" sz="1400" dirty="0">
                          <a:effectLst/>
                          <a:latin typeface="AIGDT" panose="00000400000000000000" pitchFamily="2" charset="2"/>
                        </a:rPr>
                        <a:t>12</a:t>
                      </a:r>
                      <a:endParaRPr lang="en-US" sz="1400" dirty="0">
                        <a:effectLst/>
                        <a:latin typeface="AIGDT" panose="00000400000000000000" pitchFamily="2" charset="2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IGDT" panose="00000400000000000000" pitchFamily="2" charset="2"/>
                        </a:rPr>
                        <a:t>4</a:t>
                      </a:r>
                      <a:endParaRPr lang="en-US" sz="1400" dirty="0">
                        <a:effectLst/>
                        <a:latin typeface="AIGDT" panose="00000400000000000000" pitchFamily="2" charset="2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342610">
                <a:tc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From Fourth to third floor (stack)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  <a:tabLst>
                          <a:tab pos="542925" algn="l"/>
                          <a:tab pos="600710" algn="ctr"/>
                        </a:tabLst>
                      </a:pPr>
                      <a:r>
                        <a:rPr lang="en-US" sz="1400">
                          <a:effectLst/>
                          <a:latin typeface="AIGDT" panose="00000400000000000000" pitchFamily="2" charset="2"/>
                        </a:rPr>
                        <a:t>12</a:t>
                      </a:r>
                      <a:endParaRPr lang="en-US" sz="1400">
                        <a:effectLst/>
                        <a:latin typeface="AIGDT" panose="00000400000000000000" pitchFamily="2" charset="2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IGDT" panose="00000400000000000000" pitchFamily="2" charset="2"/>
                        </a:rPr>
                        <a:t>4</a:t>
                      </a:r>
                      <a:endParaRPr lang="en-US" sz="1400" dirty="0">
                        <a:effectLst/>
                        <a:latin typeface="AIGDT" panose="00000400000000000000" pitchFamily="2" charset="2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370902"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From third floor (branch)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AIGDT" panose="00000400000000000000" pitchFamily="2" charset="2"/>
                        </a:rPr>
                        <a:t>4</a:t>
                      </a:r>
                      <a:endParaRPr lang="en-US" sz="1400">
                        <a:effectLst/>
                        <a:latin typeface="AIGDT" panose="00000400000000000000" pitchFamily="2" charset="2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IGDT" panose="00000400000000000000" pitchFamily="2" charset="2"/>
                        </a:rPr>
                        <a:t>4</a:t>
                      </a:r>
                      <a:endParaRPr lang="en-US" sz="1400" dirty="0">
                        <a:effectLst/>
                        <a:latin typeface="AIGDT" panose="00000400000000000000" pitchFamily="2" charset="2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370902"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From third floor to second floor (stack)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AIGDT" panose="00000400000000000000" pitchFamily="2" charset="2"/>
                        </a:rPr>
                        <a:t>16</a:t>
                      </a:r>
                      <a:endParaRPr lang="en-US" sz="1400">
                        <a:effectLst/>
                        <a:latin typeface="AIGDT" panose="00000400000000000000" pitchFamily="2" charset="2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IGDT" panose="00000400000000000000" pitchFamily="2" charset="2"/>
                        </a:rPr>
                        <a:t>4</a:t>
                      </a:r>
                      <a:endParaRPr lang="en-US" sz="1400" dirty="0">
                        <a:effectLst/>
                        <a:latin typeface="AIGDT" panose="00000400000000000000" pitchFamily="2" charset="2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370902"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From second floor (branch)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AIGDT" panose="00000400000000000000" pitchFamily="2" charset="2"/>
                        </a:rPr>
                        <a:t>4</a:t>
                      </a:r>
                      <a:endParaRPr lang="en-US" sz="1400">
                        <a:effectLst/>
                        <a:latin typeface="AIGDT" panose="00000400000000000000" pitchFamily="2" charset="2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IGDT" panose="00000400000000000000" pitchFamily="2" charset="2"/>
                        </a:rPr>
                        <a:t>4</a:t>
                      </a:r>
                      <a:endParaRPr lang="en-US" sz="1400" dirty="0">
                        <a:effectLst/>
                        <a:latin typeface="AIGDT" panose="00000400000000000000" pitchFamily="2" charset="2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370902"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From second floor to first floor (stack)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AIGDT" panose="00000400000000000000" pitchFamily="2" charset="2"/>
                        </a:rPr>
                        <a:t>20</a:t>
                      </a:r>
                      <a:endParaRPr lang="en-US" sz="1400">
                        <a:effectLst/>
                        <a:latin typeface="AIGDT" panose="00000400000000000000" pitchFamily="2" charset="2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IGDT" panose="00000400000000000000" pitchFamily="2" charset="2"/>
                        </a:rPr>
                        <a:t>4</a:t>
                      </a:r>
                      <a:endParaRPr lang="en-US" sz="1400" dirty="0">
                        <a:effectLst/>
                        <a:latin typeface="AIGDT" panose="00000400000000000000" pitchFamily="2" charset="2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370902"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From first floor (branch)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AIGDT" panose="00000400000000000000" pitchFamily="2" charset="2"/>
                        </a:rPr>
                        <a:t>36</a:t>
                      </a:r>
                      <a:endParaRPr lang="en-US" sz="1400">
                        <a:effectLst/>
                        <a:latin typeface="AIGDT" panose="00000400000000000000" pitchFamily="2" charset="2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IGDT" panose="00000400000000000000" pitchFamily="2" charset="2"/>
                        </a:rPr>
                        <a:t>4</a:t>
                      </a:r>
                      <a:endParaRPr lang="en-US" sz="1400" dirty="0">
                        <a:effectLst/>
                        <a:latin typeface="AIGDT" panose="00000400000000000000" pitchFamily="2" charset="2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370902"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From first floor to ground(stack)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AIGDT" panose="00000400000000000000" pitchFamily="2" charset="2"/>
                        </a:rPr>
                        <a:t>56</a:t>
                      </a:r>
                      <a:endParaRPr lang="en-US" sz="1400">
                        <a:effectLst/>
                        <a:latin typeface="AIGDT" panose="00000400000000000000" pitchFamily="2" charset="2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IGDT" panose="00000400000000000000" pitchFamily="2" charset="2"/>
                        </a:rPr>
                        <a:t>4</a:t>
                      </a:r>
                      <a:endParaRPr lang="en-US" sz="1400" dirty="0">
                        <a:effectLst/>
                        <a:latin typeface="AIGDT" panose="00000400000000000000" pitchFamily="2" charset="2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370902"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From ground floor (branch)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AIGDT" panose="00000400000000000000" pitchFamily="2" charset="2"/>
                        </a:rPr>
                        <a:t>24</a:t>
                      </a:r>
                      <a:endParaRPr lang="en-US" sz="1400">
                        <a:effectLst/>
                        <a:latin typeface="AIGDT" panose="00000400000000000000" pitchFamily="2" charset="2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IGDT" panose="00000400000000000000" pitchFamily="2" charset="2"/>
                        </a:rPr>
                        <a:t>4</a:t>
                      </a:r>
                      <a:endParaRPr lang="en-US" sz="1400" dirty="0">
                        <a:effectLst/>
                        <a:latin typeface="AIGDT" panose="00000400000000000000" pitchFamily="2" charset="2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514916"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From ground floor to building drain (stack)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AIGDT" panose="00000400000000000000" pitchFamily="2" charset="2"/>
                        </a:rPr>
                        <a:t>80</a:t>
                      </a:r>
                      <a:endParaRPr lang="en-US" sz="1400">
                        <a:effectLst/>
                        <a:latin typeface="AIGDT" panose="00000400000000000000" pitchFamily="2" charset="2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IGDT" panose="00000400000000000000" pitchFamily="2" charset="2"/>
                        </a:rPr>
                        <a:t>4</a:t>
                      </a:r>
                      <a:endParaRPr lang="en-US" sz="1400" dirty="0">
                        <a:effectLst/>
                        <a:latin typeface="AIGDT" panose="00000400000000000000" pitchFamily="2" charset="2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ransition spd="med">
    <p:checker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0" y="116631"/>
            <a:ext cx="7711217" cy="6336705"/>
          </a:xfrm>
        </p:spPr>
        <p:txBody>
          <a:bodyPr/>
          <a:lstStyle/>
          <a:p>
            <a:pPr lvl="0"/>
            <a:r>
              <a:rPr lang="en-US" sz="4800" dirty="0" smtClean="0"/>
              <a:t>Manholes</a:t>
            </a:r>
            <a:r>
              <a:rPr lang="ar-JO" sz="4800" dirty="0" smtClean="0"/>
              <a:t/>
            </a:r>
            <a:br>
              <a:rPr lang="ar-JO" sz="4800" dirty="0" smtClean="0"/>
            </a:br>
            <a:r>
              <a:rPr lang="ar-JO" sz="1800" dirty="0"/>
              <a:t/>
            </a:r>
            <a:br>
              <a:rPr lang="ar-JO" sz="1800" dirty="0"/>
            </a:br>
            <a:r>
              <a:rPr lang="en-GB" sz="1800" dirty="0"/>
              <a:t>Depth: (M2 = M1 + (Slope </a:t>
            </a:r>
            <a:r>
              <a:rPr lang="x-none" sz="1800" dirty="0"/>
              <a:t>×</a:t>
            </a:r>
            <a:r>
              <a:rPr lang="en-GB" sz="1800" dirty="0"/>
              <a:t> Distance) + 5 + Level Difference) in </a:t>
            </a:r>
            <a:r>
              <a:rPr lang="en-GB" sz="1800" dirty="0" smtClean="0"/>
              <a:t>cm</a:t>
            </a:r>
            <a:br>
              <a:rPr lang="en-GB" sz="1800" dirty="0" smtClean="0"/>
            </a:br>
            <a:r>
              <a:rPr lang="ar-JO" sz="1800" dirty="0" smtClean="0"/>
              <a:t/>
            </a:r>
            <a:br>
              <a:rPr lang="ar-JO" sz="1800" dirty="0" smtClean="0"/>
            </a:br>
            <a:r>
              <a:rPr lang="en-GB" sz="1800" dirty="0"/>
              <a:t>Top level: Manholes face level on the </a:t>
            </a:r>
            <a:r>
              <a:rPr lang="en-GB" sz="1800" dirty="0" smtClean="0"/>
              <a:t>ground</a:t>
            </a:r>
            <a:r>
              <a:rPr lang="ar-JO" sz="1800" dirty="0" smtClean="0"/>
              <a:t/>
            </a:r>
            <a:br>
              <a:rPr lang="ar-JO" sz="1800" dirty="0" smtClean="0"/>
            </a:br>
            <a:r>
              <a:rPr lang="ar-JO" sz="1800" dirty="0" smtClean="0"/>
              <a:t/>
            </a:r>
            <a:br>
              <a:rPr lang="ar-JO" sz="1800" dirty="0" smtClean="0"/>
            </a:br>
            <a:r>
              <a:rPr lang="ar-JO" sz="1800" dirty="0" smtClean="0"/>
              <a:t> </a:t>
            </a:r>
            <a:r>
              <a:rPr lang="en-US" sz="1800" dirty="0" smtClean="0"/>
              <a:t>Invert level = (top level – depth) in m</a:t>
            </a:r>
            <a:br>
              <a:rPr lang="en-US" sz="1800" dirty="0" smtClean="0"/>
            </a:br>
            <a:r>
              <a:rPr lang="en-US" sz="1800" dirty="0" smtClean="0"/>
              <a:t/>
            </a:r>
            <a:br>
              <a:rPr lang="en-US" sz="1800" dirty="0" smtClean="0"/>
            </a:br>
            <a:r>
              <a:rPr lang="en-US" sz="1800" dirty="0" smtClean="0"/>
              <a:t>outlet level = (depth – 0.05) in m</a:t>
            </a:r>
            <a:br>
              <a:rPr lang="en-US" sz="1800" dirty="0" smtClean="0"/>
            </a:br>
            <a:r>
              <a:rPr lang="en-US" sz="1800" dirty="0" smtClean="0"/>
              <a:t/>
            </a:r>
            <a:br>
              <a:rPr lang="en-US" sz="1800" dirty="0" smtClean="0"/>
            </a:br>
            <a:r>
              <a:rPr lang="en-US" sz="1800" dirty="0"/>
              <a:t/>
            </a:r>
            <a:br>
              <a:rPr lang="en-US" sz="1800" dirty="0"/>
            </a:br>
            <a:r>
              <a:rPr lang="en-US" sz="1800" dirty="0"/>
              <a:t/>
            </a:r>
            <a:br>
              <a:rPr lang="en-US" sz="1800" dirty="0"/>
            </a:br>
            <a:r>
              <a:rPr lang="ar-JO" sz="1800" dirty="0" smtClean="0"/>
              <a:t/>
            </a:r>
            <a:br>
              <a:rPr lang="ar-JO" sz="1800" dirty="0" smtClean="0"/>
            </a:br>
            <a:r>
              <a:rPr lang="en-US" sz="1800" dirty="0"/>
              <a:t/>
            </a:r>
            <a:br>
              <a:rPr lang="en-US" sz="1800" dirty="0"/>
            </a:br>
            <a:endParaRPr lang="ar-JO" sz="1800" dirty="0"/>
          </a:p>
        </p:txBody>
      </p:sp>
      <p:pic>
        <p:nvPicPr>
          <p:cNvPr id="4" name="Picture 3" descr="7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3429000"/>
            <a:ext cx="8424936" cy="3312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5315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4800" cap="small" dirty="0">
                <a:solidFill>
                  <a:srgbClr val="0D0D0D"/>
                </a:solidFill>
                <a:latin typeface="Cambria Math" pitchFamily="18" charset="0"/>
                <a:ea typeface="Cambria Math" pitchFamily="18" charset="0"/>
                <a:cs typeface="Times New Roman"/>
              </a:rPr>
              <a:t>Fire fighting system</a:t>
            </a:r>
            <a:endParaRPr lang="ar-SA" sz="4800" dirty="0">
              <a:latin typeface="Cambria Math" pitchFamily="18" charset="0"/>
              <a:ea typeface="Cambria Math" pitchFamily="18" charset="0"/>
            </a:endParaRPr>
          </a:p>
        </p:txBody>
      </p:sp>
      <p:pic>
        <p:nvPicPr>
          <p:cNvPr id="4" name="Content Placeholder 4" descr="triangle.jpg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899592" y="1772816"/>
            <a:ext cx="7128792" cy="4536504"/>
          </a:xfrm>
        </p:spPr>
      </p:pic>
    </p:spTree>
    <p:extLst>
      <p:ext uri="{BB962C8B-B14F-4D97-AF65-F5344CB8AC3E}">
        <p14:creationId xmlns:p14="http://schemas.microsoft.com/office/powerpoint/2010/main" val="2111561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548680"/>
            <a:ext cx="6711654" cy="4195481"/>
          </a:xfrm>
        </p:spPr>
        <p:txBody>
          <a:bodyPr/>
          <a:lstStyle/>
          <a:p>
            <a:pPr marL="0" indent="0" algn="l">
              <a:buNone/>
            </a:pPr>
            <a:r>
              <a:rPr lang="en-US" sz="2400" dirty="0" smtClean="0"/>
              <a:t>Type </a:t>
            </a:r>
            <a:r>
              <a:rPr lang="en-US" sz="2400" smtClean="0"/>
              <a:t>of firefighting </a:t>
            </a:r>
            <a:r>
              <a:rPr lang="en-US" sz="2400" dirty="0"/>
              <a:t>system </a:t>
            </a:r>
            <a:r>
              <a:rPr lang="en-US" sz="2400" dirty="0" smtClean="0"/>
              <a:t>:-</a:t>
            </a:r>
            <a:endParaRPr lang="en-US" sz="2400" dirty="0"/>
          </a:p>
          <a:p>
            <a:pPr lvl="0" algn="l" rtl="0">
              <a:spcBef>
                <a:spcPts val="600"/>
              </a:spcBef>
              <a:buClr>
                <a:srgbClr val="FE8637"/>
              </a:buClr>
              <a:buSzPct val="70000"/>
              <a:buFont typeface="Wingdings"/>
              <a:buChar char=""/>
            </a:pPr>
            <a:endParaRPr lang="en-US" sz="2800" dirty="0" smtClean="0">
              <a:solidFill>
                <a:srgbClr val="0D0D0D"/>
              </a:solidFill>
              <a:latin typeface="Calibri"/>
            </a:endParaRPr>
          </a:p>
          <a:p>
            <a:pPr lvl="0" algn="l" rtl="0">
              <a:spcBef>
                <a:spcPts val="600"/>
              </a:spcBef>
              <a:buClr>
                <a:srgbClr val="FE8637"/>
              </a:buClr>
              <a:buSzPct val="70000"/>
              <a:buFont typeface="Wingdings"/>
              <a:buChar char=""/>
            </a:pPr>
            <a:r>
              <a:rPr lang="en-US" sz="2800" dirty="0" smtClean="0">
                <a:solidFill>
                  <a:srgbClr val="0D0D0D"/>
                </a:solidFill>
                <a:latin typeface="Calibri"/>
              </a:rPr>
              <a:t>Fire </a:t>
            </a:r>
            <a:r>
              <a:rPr lang="en-US" sz="2800" dirty="0">
                <a:solidFill>
                  <a:srgbClr val="0D0D0D"/>
                </a:solidFill>
                <a:latin typeface="Calibri"/>
              </a:rPr>
              <a:t>extinguishers.</a:t>
            </a:r>
          </a:p>
          <a:p>
            <a:pPr lvl="0" algn="l" rtl="0">
              <a:spcBef>
                <a:spcPts val="600"/>
              </a:spcBef>
              <a:buClr>
                <a:srgbClr val="FE8637"/>
              </a:buClr>
              <a:buSzPct val="70000"/>
              <a:buFont typeface="Wingdings"/>
              <a:buChar char=""/>
            </a:pPr>
            <a:r>
              <a:rPr lang="en-US" sz="2800" dirty="0">
                <a:solidFill>
                  <a:srgbClr val="0D0D0D"/>
                </a:solidFill>
                <a:latin typeface="Calibri"/>
              </a:rPr>
              <a:t>Fire hose reels.</a:t>
            </a:r>
          </a:p>
          <a:p>
            <a:pPr lvl="0" algn="l" rtl="0">
              <a:spcBef>
                <a:spcPts val="600"/>
              </a:spcBef>
              <a:buClr>
                <a:srgbClr val="FE8637"/>
              </a:buClr>
              <a:buSzPct val="70000"/>
              <a:buFont typeface="Wingdings"/>
              <a:buChar char=""/>
            </a:pPr>
            <a:r>
              <a:rPr lang="en-US" sz="2800" dirty="0">
                <a:solidFill>
                  <a:srgbClr val="0D0D0D"/>
                </a:solidFill>
                <a:latin typeface="Calibri"/>
              </a:rPr>
              <a:t>Fire hydrant systems.</a:t>
            </a:r>
          </a:p>
          <a:p>
            <a:pPr algn="l"/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512513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9297" y="332656"/>
            <a:ext cx="6711654" cy="4195481"/>
          </a:xfrm>
        </p:spPr>
        <p:txBody>
          <a:bodyPr/>
          <a:lstStyle/>
          <a:p>
            <a:pPr lvl="0" algn="l" rtl="0">
              <a:spcBef>
                <a:spcPts val="600"/>
              </a:spcBef>
              <a:buClr>
                <a:srgbClr val="FE8637"/>
              </a:buClr>
              <a:buSzPct val="70000"/>
              <a:buFont typeface="Wingdings"/>
              <a:buChar char=""/>
            </a:pPr>
            <a:r>
              <a:rPr lang="en-US" sz="2800" dirty="0">
                <a:solidFill>
                  <a:srgbClr val="0D0D0D"/>
                </a:solidFill>
                <a:latin typeface="Calibri"/>
              </a:rPr>
              <a:t>Fire extinguishers.</a:t>
            </a:r>
          </a:p>
          <a:p>
            <a:endParaRPr lang="ar-SA" dirty="0"/>
          </a:p>
        </p:txBody>
      </p:sp>
      <p:pic>
        <p:nvPicPr>
          <p:cNvPr id="5" name="صورة 4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297" y="1196752"/>
            <a:ext cx="8229600" cy="48725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0652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369778"/>
            <a:ext cx="6711654" cy="4195481"/>
          </a:xfrm>
        </p:spPr>
        <p:txBody>
          <a:bodyPr/>
          <a:lstStyle/>
          <a:p>
            <a:pPr lvl="0" algn="l" rtl="0">
              <a:spcBef>
                <a:spcPts val="600"/>
              </a:spcBef>
              <a:buClr>
                <a:srgbClr val="FE8637"/>
              </a:buClr>
              <a:buSzPct val="70000"/>
              <a:buFont typeface="Wingdings"/>
              <a:buChar char=""/>
            </a:pPr>
            <a:r>
              <a:rPr lang="en-US" sz="2800" dirty="0">
                <a:solidFill>
                  <a:srgbClr val="0D0D0D"/>
                </a:solidFill>
                <a:latin typeface="Calibri"/>
              </a:rPr>
              <a:t>Fire hose reels.</a:t>
            </a:r>
          </a:p>
          <a:p>
            <a:endParaRPr lang="ar-SA" dirty="0"/>
          </a:p>
        </p:txBody>
      </p:sp>
      <p:pic>
        <p:nvPicPr>
          <p:cNvPr id="6" name="Picture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628800"/>
            <a:ext cx="6912768" cy="446449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17154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511933"/>
            <a:ext cx="6711654" cy="4195481"/>
          </a:xfrm>
        </p:spPr>
        <p:txBody>
          <a:bodyPr/>
          <a:lstStyle/>
          <a:p>
            <a:pPr lvl="0" algn="l" rtl="0">
              <a:spcBef>
                <a:spcPts val="600"/>
              </a:spcBef>
              <a:buClr>
                <a:srgbClr val="FE8637"/>
              </a:buClr>
              <a:buSzPct val="70000"/>
              <a:buFont typeface="Wingdings"/>
              <a:buChar char=""/>
            </a:pPr>
            <a:r>
              <a:rPr lang="en-US" sz="2800" dirty="0">
                <a:solidFill>
                  <a:srgbClr val="0D0D0D"/>
                </a:solidFill>
                <a:latin typeface="Calibri"/>
              </a:rPr>
              <a:t>Fire hydrant systems.</a:t>
            </a:r>
          </a:p>
          <a:p>
            <a:pPr lvl="0" algn="l">
              <a:buClr>
                <a:srgbClr val="0BD0D9"/>
              </a:buClr>
            </a:pPr>
            <a:endParaRPr lang="ar-SA" dirty="0">
              <a:solidFill>
                <a:prstClr val="black"/>
              </a:solidFill>
            </a:endParaRPr>
          </a:p>
          <a:p>
            <a:endParaRPr lang="ar-SA" dirty="0"/>
          </a:p>
        </p:txBody>
      </p:sp>
      <p:pic>
        <p:nvPicPr>
          <p:cNvPr id="5" name="صورة 4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1556792"/>
            <a:ext cx="7416824" cy="4752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4295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عنصر نائب للمحتوى 2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932" y="-15952"/>
            <a:ext cx="9187029" cy="6848603"/>
          </a:xfrm>
        </p:spPr>
      </p:pic>
    </p:spTree>
  </p:cSld>
  <p:clrMapOvr>
    <a:masterClrMapping/>
  </p:clrMapOvr>
  <p:transition spd="med">
    <p:comb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67544" y="269776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4400" dirty="0" smtClean="0">
                <a:solidFill>
                  <a:schemeClr val="tx1"/>
                </a:solidFill>
              </a:rPr>
              <a:t>Task Description</a:t>
            </a:r>
            <a:r>
              <a:rPr lang="ar-JO" sz="4400" dirty="0" smtClean="0">
                <a:solidFill>
                  <a:schemeClr val="tx1"/>
                </a:solidFill>
              </a:rPr>
              <a:t/>
            </a:r>
            <a:br>
              <a:rPr lang="ar-JO" sz="4400" dirty="0" smtClean="0">
                <a:solidFill>
                  <a:schemeClr val="tx1"/>
                </a:solidFill>
              </a:rPr>
            </a:br>
            <a:r>
              <a:rPr lang="en-US" sz="3100" dirty="0" smtClean="0">
                <a:solidFill>
                  <a:schemeClr val="tx1"/>
                </a:solidFill>
              </a:rPr>
              <a:t>first semester                                                           </a:t>
            </a:r>
            <a:r>
              <a:rPr lang="ar-JO" sz="3100" dirty="0" smtClean="0">
                <a:solidFill>
                  <a:schemeClr val="tx1"/>
                </a:solidFill>
              </a:rPr>
              <a:t> </a:t>
            </a:r>
            <a:endParaRPr lang="en-US" sz="3100" dirty="0">
              <a:solidFill>
                <a:schemeClr val="tx1"/>
              </a:solidFill>
            </a:endParaRPr>
          </a:p>
        </p:txBody>
      </p:sp>
      <p:pic>
        <p:nvPicPr>
          <p:cNvPr id="12" name="صورة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260" y="1412776"/>
            <a:ext cx="8373616" cy="512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0460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             Time Table</a:t>
            </a:r>
            <a:br>
              <a:rPr lang="en-US" dirty="0" smtClean="0"/>
            </a:br>
            <a:r>
              <a:rPr lang="en-US" sz="2400" dirty="0" smtClean="0"/>
              <a:t>second semester</a:t>
            </a:r>
            <a:br>
              <a:rPr lang="en-US" sz="2400" dirty="0" smtClean="0"/>
            </a:br>
            <a:r>
              <a:rPr lang="ar-JO" sz="2400" dirty="0" smtClean="0"/>
              <a:t/>
            </a:r>
            <a:br>
              <a:rPr lang="ar-JO" sz="2400" dirty="0" smtClean="0"/>
            </a:br>
            <a:r>
              <a:rPr lang="ar-JO" sz="2400" dirty="0" smtClean="0"/>
              <a:t/>
            </a:r>
            <a:br>
              <a:rPr lang="ar-JO" sz="2400" dirty="0" smtClean="0"/>
            </a:br>
            <a:endParaRPr lang="ar-JO" sz="2400" dirty="0"/>
          </a:p>
        </p:txBody>
      </p:sp>
      <p:pic>
        <p:nvPicPr>
          <p:cNvPr id="9" name="عنصر نائب للمحتوى 8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848210"/>
            <a:ext cx="8640960" cy="4869160"/>
          </a:xfrm>
        </p:spPr>
      </p:pic>
    </p:spTree>
    <p:extLst>
      <p:ext uri="{BB962C8B-B14F-4D97-AF65-F5344CB8AC3E}">
        <p14:creationId xmlns:p14="http://schemas.microsoft.com/office/powerpoint/2010/main" val="2183884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500034" y="357166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ar-SA" sz="4500" dirty="0" smtClean="0">
                <a:solidFill>
                  <a:schemeClr val="tx1"/>
                </a:solidFill>
              </a:rPr>
              <a:t> </a:t>
            </a:r>
            <a:r>
              <a:rPr lang="en-US" sz="4500" dirty="0" smtClean="0">
                <a:solidFill>
                  <a:schemeClr val="tx1"/>
                </a:solidFill>
              </a:rPr>
              <a:t>Project description</a:t>
            </a:r>
            <a:endParaRPr lang="ar-SA" sz="4500" dirty="0">
              <a:solidFill>
                <a:schemeClr val="tx1"/>
              </a:solidFill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500944" y="1412776"/>
            <a:ext cx="8228689" cy="4195481"/>
          </a:xfrm>
        </p:spPr>
        <p:txBody>
          <a:bodyPr>
            <a:normAutofit/>
          </a:bodyPr>
          <a:lstStyle/>
          <a:p>
            <a:pPr marL="0" indent="0" algn="l" rtl="0">
              <a:buClr>
                <a:schemeClr val="tx2"/>
              </a:buClr>
              <a:buNone/>
            </a:pPr>
            <a:endParaRPr lang="en-US" dirty="0" smtClean="0"/>
          </a:p>
          <a:p>
            <a:pPr algn="l" rtl="0">
              <a:buClr>
                <a:schemeClr val="tx2"/>
              </a:buClr>
              <a:buNone/>
            </a:pPr>
            <a:endParaRPr lang="en-US" dirty="0" smtClean="0"/>
          </a:p>
          <a:p>
            <a:pPr algn="l" rtl="0">
              <a:buClr>
                <a:schemeClr val="tx2"/>
              </a:buClr>
              <a:buFont typeface="Wingdings" pitchFamily="2" charset="2"/>
              <a:buChar char="v"/>
            </a:pPr>
            <a:r>
              <a:rPr lang="en-US" sz="2400" dirty="0" smtClean="0"/>
              <a:t>The total area of the project 9100 (m</a:t>
            </a:r>
            <a:r>
              <a:rPr lang="en-US" sz="2400" dirty="0" smtClean="0">
                <a:latin typeface="Cambria Math"/>
                <a:ea typeface="Cambria Math"/>
              </a:rPr>
              <a:t>²</a:t>
            </a:r>
            <a:r>
              <a:rPr lang="en-US" sz="2400" dirty="0" smtClean="0"/>
              <a:t>) . </a:t>
            </a:r>
          </a:p>
          <a:p>
            <a:pPr marL="0" indent="0" algn="l" rtl="0">
              <a:buClr>
                <a:schemeClr val="tx2"/>
              </a:buClr>
              <a:buNone/>
            </a:pPr>
            <a:endParaRPr lang="en-US" sz="2400" dirty="0" smtClean="0"/>
          </a:p>
          <a:p>
            <a:pPr algn="l" rtl="0">
              <a:buClr>
                <a:schemeClr val="tx2"/>
              </a:buClr>
              <a:buFont typeface="Wingdings" pitchFamily="2" charset="2"/>
              <a:buChar char="v"/>
            </a:pPr>
            <a:r>
              <a:rPr lang="en-US" sz="2400" dirty="0" smtClean="0"/>
              <a:t>The number of people who can serve them are </a:t>
            </a:r>
            <a:r>
              <a:rPr lang="en-US" sz="2400" dirty="0" smtClean="0">
                <a:latin typeface="AIGDT" panose="00000400000000000000" pitchFamily="2" charset="2"/>
              </a:rPr>
              <a:t>180</a:t>
            </a:r>
            <a:r>
              <a:rPr lang="en-US" sz="2400" dirty="0" smtClean="0"/>
              <a:t> person .</a:t>
            </a:r>
          </a:p>
          <a:p>
            <a:pPr algn="l" rtl="0">
              <a:buClr>
                <a:schemeClr val="tx2"/>
              </a:buClr>
              <a:buFont typeface="Wingdings" pitchFamily="2" charset="2"/>
              <a:buChar char="v"/>
            </a:pPr>
            <a:endParaRPr lang="en-US" sz="2400" dirty="0" smtClean="0"/>
          </a:p>
          <a:p>
            <a:pPr algn="l" rtl="0">
              <a:buClr>
                <a:schemeClr val="tx2"/>
              </a:buClr>
              <a:buFont typeface="Wingdings" pitchFamily="2" charset="2"/>
              <a:buChar char="v"/>
            </a:pPr>
            <a:endParaRPr lang="en-US" sz="2400" dirty="0" smtClean="0"/>
          </a:p>
          <a:p>
            <a:pPr algn="l" rtl="0">
              <a:buClr>
                <a:schemeClr val="tx2"/>
              </a:buClr>
              <a:buFont typeface="Wingdings" pitchFamily="2" charset="2"/>
              <a:buChar char="v"/>
            </a:pPr>
            <a:endParaRPr lang="ar-SA" dirty="0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500034" y="357166"/>
            <a:ext cx="8229600" cy="1143000"/>
          </a:xfrm>
        </p:spPr>
        <p:txBody>
          <a:bodyPr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Site plan of the project</a:t>
            </a:r>
            <a:endParaRPr lang="ar-SA" dirty="0">
              <a:solidFill>
                <a:schemeClr val="tx1"/>
              </a:solidFill>
            </a:endParaRPr>
          </a:p>
        </p:txBody>
      </p:sp>
      <p:pic>
        <p:nvPicPr>
          <p:cNvPr id="9" name="عنصر نائب للمحتوى 8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034" y="1571605"/>
            <a:ext cx="8229599" cy="4752996"/>
          </a:xfrm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285720" y="42860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Objectives that have been achieved</a:t>
            </a:r>
            <a:endParaRPr lang="ar-SA" dirty="0">
              <a:solidFill>
                <a:schemeClr val="tx1"/>
              </a:solidFill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95536" y="1916832"/>
            <a:ext cx="6711654" cy="4195481"/>
          </a:xfrm>
        </p:spPr>
        <p:txBody>
          <a:bodyPr>
            <a:normAutofit/>
          </a:bodyPr>
          <a:lstStyle/>
          <a:p>
            <a:pPr algn="l" rtl="0">
              <a:buFont typeface="Wingdings" pitchFamily="2" charset="2"/>
              <a:buChar char="v"/>
            </a:pPr>
            <a:r>
              <a:rPr lang="en-US" sz="2400" dirty="0" smtClean="0"/>
              <a:t>Design </a:t>
            </a:r>
            <a:r>
              <a:rPr lang="en-US" sz="2400" dirty="0"/>
              <a:t>the mechanical systems inside the hotel </a:t>
            </a:r>
            <a:r>
              <a:rPr lang="en-US" sz="2400" dirty="0" smtClean="0"/>
              <a:t>building</a:t>
            </a:r>
          </a:p>
          <a:p>
            <a:pPr algn="l" rtl="0">
              <a:buFont typeface="Wingdings" pitchFamily="2" charset="2"/>
              <a:buChar char="v"/>
            </a:pPr>
            <a:r>
              <a:rPr lang="en-US" sz="2400" dirty="0"/>
              <a:t>Theoretical calculations and design of HVAC system</a:t>
            </a:r>
            <a:endParaRPr lang="en-US" sz="2400" dirty="0" smtClean="0"/>
          </a:p>
          <a:p>
            <a:pPr algn="l" rtl="0">
              <a:buFont typeface="Wingdings" pitchFamily="2" charset="2"/>
              <a:buChar char="v"/>
            </a:pPr>
            <a:r>
              <a:rPr lang="en-US" sz="2400" dirty="0"/>
              <a:t>Theoretical calculations and design of plumping </a:t>
            </a:r>
            <a:r>
              <a:rPr lang="en-US" sz="2400" dirty="0" smtClean="0"/>
              <a:t>system</a:t>
            </a:r>
          </a:p>
          <a:p>
            <a:pPr algn="l" rtl="0">
              <a:buFont typeface="Wingdings" pitchFamily="2" charset="2"/>
              <a:buChar char="v"/>
            </a:pPr>
            <a:r>
              <a:rPr lang="en-US" sz="2400" dirty="0"/>
              <a:t>Theoretical </a:t>
            </a:r>
            <a:r>
              <a:rPr lang="en-US" sz="2400" dirty="0" smtClean="0"/>
              <a:t>calculations and design of </a:t>
            </a:r>
            <a:r>
              <a:rPr lang="en-US" sz="2400" dirty="0" err="1" smtClean="0"/>
              <a:t>refregerators</a:t>
            </a:r>
            <a:endParaRPr lang="en-US" sz="2400" dirty="0" smtClean="0"/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512" y="188640"/>
            <a:ext cx="7055380" cy="1400530"/>
          </a:xfrm>
        </p:spPr>
        <p:txBody>
          <a:bodyPr>
            <a:normAutofit/>
          </a:bodyPr>
          <a:lstStyle/>
          <a:p>
            <a:pPr marL="342900" lvl="0" indent="-342900">
              <a:spcBef>
                <a:spcPts val="1000"/>
              </a:spcBef>
              <a:buClr>
                <a:schemeClr val="accent1"/>
              </a:buClr>
            </a:pPr>
            <a:r>
              <a:rPr lang="en-US" sz="4500" dirty="0" smtClean="0">
                <a:solidFill>
                  <a:schemeClr val="tx1"/>
                </a:solidFill>
              </a:rPr>
              <a:t>ASHRAE Comfort Chart</a:t>
            </a:r>
            <a:endParaRPr lang="en-US" sz="4500" dirty="0">
              <a:solidFill>
                <a:schemeClr val="tx1"/>
              </a:solidFill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179512" y="1854487"/>
            <a:ext cx="6711654" cy="4195481"/>
          </a:xfrm>
        </p:spPr>
        <p:txBody>
          <a:bodyPr>
            <a:normAutofit lnSpcReduction="10000"/>
          </a:bodyPr>
          <a:lstStyle/>
          <a:p>
            <a:pPr algn="l" rtl="0">
              <a:buNone/>
            </a:pP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Properties of Atmosphere Air:-</a:t>
            </a:r>
            <a:r>
              <a:rPr lang="en-US" sz="2400" dirty="0" smtClean="0"/>
              <a:t/>
            </a:r>
            <a:br>
              <a:rPr lang="en-US" sz="2400" dirty="0" smtClean="0"/>
            </a:br>
            <a:endParaRPr lang="en-US" sz="2400" dirty="0" smtClean="0"/>
          </a:p>
          <a:p>
            <a:pPr algn="l" rtl="0">
              <a:buNone/>
            </a:pPr>
            <a:r>
              <a:rPr lang="en-US" sz="2400" dirty="0" smtClean="0"/>
              <a:t>a) Dry Bulb (db) Temperature </a:t>
            </a:r>
          </a:p>
          <a:p>
            <a:pPr algn="l" rtl="0">
              <a:buNone/>
            </a:pPr>
            <a:endParaRPr lang="en-US" sz="2400" dirty="0" smtClean="0"/>
          </a:p>
          <a:p>
            <a:pPr algn="l" rtl="0">
              <a:buNone/>
            </a:pPr>
            <a:r>
              <a:rPr lang="en-US" sz="2400" dirty="0" smtClean="0"/>
              <a:t>b) Specific and Relative Humidity</a:t>
            </a:r>
          </a:p>
          <a:p>
            <a:pPr algn="l" rtl="0">
              <a:buNone/>
            </a:pPr>
            <a:endParaRPr lang="en-US" sz="2400" dirty="0" smtClean="0"/>
          </a:p>
          <a:p>
            <a:pPr algn="l" rtl="0">
              <a:buNone/>
            </a:pPr>
            <a:r>
              <a:rPr lang="en-US" sz="2400" dirty="0" smtClean="0"/>
              <a:t>c) Wet Bulb Temperature (</a:t>
            </a:r>
            <a:r>
              <a:rPr lang="en-US" sz="2400" dirty="0" err="1" smtClean="0"/>
              <a:t>wb</a:t>
            </a:r>
            <a:r>
              <a:rPr lang="en-US" sz="2400" dirty="0" smtClean="0"/>
              <a:t>)</a:t>
            </a:r>
          </a:p>
          <a:p>
            <a:pPr algn="l" rtl="0">
              <a:buNone/>
            </a:pPr>
            <a:endParaRPr lang="en-US" sz="2400" dirty="0" smtClean="0"/>
          </a:p>
          <a:p>
            <a:pPr algn="l" rtl="0">
              <a:buNone/>
            </a:pPr>
            <a:r>
              <a:rPr lang="en-US" sz="2400" dirty="0" smtClean="0"/>
              <a:t>d) Dew-Point Temperature</a:t>
            </a:r>
          </a:p>
          <a:p>
            <a:pPr algn="l" rtl="0">
              <a:buNone/>
            </a:pPr>
            <a:endParaRPr lang="ar-SA" sz="2400" dirty="0"/>
          </a:p>
        </p:txBody>
      </p:sp>
      <p:pic>
        <p:nvPicPr>
          <p:cNvPr id="7" name="صورة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095" y="1854487"/>
            <a:ext cx="3302323" cy="4310817"/>
          </a:xfrm>
          <a:prstGeom prst="rect">
            <a:avLst/>
          </a:prstGeom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أيون">
  <a:themeElements>
    <a:clrScheme name="أيون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F9C9D"/>
      </a:accent5>
      <a:accent6>
        <a:srgbClr val="9E5E9B"/>
      </a:accent6>
      <a:hlink>
        <a:srgbClr val="58C1BA"/>
      </a:hlink>
      <a:folHlink>
        <a:srgbClr val="9DD0CB"/>
      </a:folHlink>
    </a:clrScheme>
    <a:fontScheme name="أيون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أيون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ppt/theme/theme2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2254</TotalTime>
  <Words>994</Words>
  <Application>Microsoft Office PowerPoint</Application>
  <PresentationFormat>عرض على الشاشة (3:4)‏</PresentationFormat>
  <Paragraphs>383</Paragraphs>
  <Slides>39</Slides>
  <Notes>2</Notes>
  <HiddenSlides>0</HiddenSlides>
  <MMClips>0</MMClips>
  <ScaleCrop>false</ScaleCrop>
  <HeadingPairs>
    <vt:vector size="6" baseType="variant">
      <vt:variant>
        <vt:lpstr>الخطوط المستخدمة</vt:lpstr>
      </vt:variant>
      <vt:variant>
        <vt:i4>9</vt:i4>
      </vt:variant>
      <vt:variant>
        <vt:lpstr>نسق</vt:lpstr>
      </vt:variant>
      <vt:variant>
        <vt:i4>1</vt:i4>
      </vt:variant>
      <vt:variant>
        <vt:lpstr>عناوين الشرائح</vt:lpstr>
      </vt:variant>
      <vt:variant>
        <vt:i4>39</vt:i4>
      </vt:variant>
    </vt:vector>
  </HeadingPairs>
  <TitlesOfParts>
    <vt:vector size="49" baseType="lpstr">
      <vt:lpstr>AIGDT</vt:lpstr>
      <vt:lpstr>Arial</vt:lpstr>
      <vt:lpstr>Calibri</vt:lpstr>
      <vt:lpstr>Cambria Math</vt:lpstr>
      <vt:lpstr>Century Gothic</vt:lpstr>
      <vt:lpstr>Georgia</vt:lpstr>
      <vt:lpstr>Times New Roman</vt:lpstr>
      <vt:lpstr>Wingdings</vt:lpstr>
      <vt:lpstr>Wingdings 3</vt:lpstr>
      <vt:lpstr>أيون</vt:lpstr>
      <vt:lpstr>بِسْمِ اللهِ الرَّحْمنِ الرَّحِيمِ</vt:lpstr>
      <vt:lpstr> Project outline</vt:lpstr>
      <vt:lpstr>عرض تقديمي في PowerPoint</vt:lpstr>
      <vt:lpstr>Task Description first semester                                                            </vt:lpstr>
      <vt:lpstr>              Time Table second semester   </vt:lpstr>
      <vt:lpstr> Project description</vt:lpstr>
      <vt:lpstr>Site plan of the project</vt:lpstr>
      <vt:lpstr>Objectives that have been achieved</vt:lpstr>
      <vt:lpstr>ASHRAE Comfort Chart</vt:lpstr>
      <vt:lpstr>Overall Heat Transfer Coefficients</vt:lpstr>
      <vt:lpstr>HVAC System Heating Load</vt:lpstr>
      <vt:lpstr>Cooling Load</vt:lpstr>
      <vt:lpstr>This table shows the total cooling loads for the project </vt:lpstr>
      <vt:lpstr>Heating Load calculation </vt:lpstr>
      <vt:lpstr>This table shows the total heating loads for the project</vt:lpstr>
      <vt:lpstr>VRF System Variable refrigerant flow (VRF) is an air-condition system configuration where there is one outdoor condensing unit and multiple indoor units.  </vt:lpstr>
      <vt:lpstr>VRF SYSTEM out door units for ground floor</vt:lpstr>
      <vt:lpstr>VENTALATION</vt:lpstr>
      <vt:lpstr>Plumbing System</vt:lpstr>
      <vt:lpstr>Water Supply System </vt:lpstr>
      <vt:lpstr>Water Supply System </vt:lpstr>
      <vt:lpstr>Water Supply System </vt:lpstr>
      <vt:lpstr>Calculations of Water Supply </vt:lpstr>
      <vt:lpstr>Size the pipe from chart of steel pipe .</vt:lpstr>
      <vt:lpstr>Table shows the sizing pipe for cold Water</vt:lpstr>
      <vt:lpstr>Table shows the sizing pipe for hot Water</vt:lpstr>
      <vt:lpstr>Drainage System</vt:lpstr>
      <vt:lpstr>Sanitary drainage </vt:lpstr>
      <vt:lpstr>Contains:- Sanitary drainage system</vt:lpstr>
      <vt:lpstr> sanitary drainage Calculations of</vt:lpstr>
      <vt:lpstr>Calculate horizontal fixture branches and stacks from table :</vt:lpstr>
      <vt:lpstr>Table shows the pipe size for stack1 and branch .</vt:lpstr>
      <vt:lpstr>Manholes  Depth: (M2 = M1 + (Slope × Distance) + 5 + Level Difference) in cm  Top level: Manholes face level on the ground   Invert level = (top level – depth) in m  outlet level = (depth – 0.05) in m      </vt:lpstr>
      <vt:lpstr>Fire fighting system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الشريحة 1</dc:title>
  <dc:creator>miditech</dc:creator>
  <cp:lastModifiedBy>Mohammed</cp:lastModifiedBy>
  <cp:revision>226</cp:revision>
  <dcterms:created xsi:type="dcterms:W3CDTF">2015-05-22T12:48:57Z</dcterms:created>
  <dcterms:modified xsi:type="dcterms:W3CDTF">2018-01-03T18:10:44Z</dcterms:modified>
</cp:coreProperties>
</file>